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6" r:id="rId1"/>
    <p:sldMasterId id="2147483728" r:id="rId2"/>
  </p:sldMasterIdLst>
  <p:notesMasterIdLst>
    <p:notesMasterId r:id="rId37"/>
  </p:notesMasterIdLst>
  <p:handoutMasterIdLst>
    <p:handoutMasterId r:id="rId38"/>
  </p:handoutMasterIdLst>
  <p:sldIdLst>
    <p:sldId id="342" r:id="rId3"/>
    <p:sldId id="277" r:id="rId4"/>
    <p:sldId id="347" r:id="rId5"/>
    <p:sldId id="375" r:id="rId6"/>
    <p:sldId id="349" r:id="rId7"/>
    <p:sldId id="377" r:id="rId8"/>
    <p:sldId id="346" r:id="rId9"/>
    <p:sldId id="356" r:id="rId10"/>
    <p:sldId id="357" r:id="rId11"/>
    <p:sldId id="358" r:id="rId12"/>
    <p:sldId id="367" r:id="rId13"/>
    <p:sldId id="378" r:id="rId14"/>
    <p:sldId id="348" r:id="rId15"/>
    <p:sldId id="359" r:id="rId16"/>
    <p:sldId id="364" r:id="rId17"/>
    <p:sldId id="366" r:id="rId18"/>
    <p:sldId id="365" r:id="rId19"/>
    <p:sldId id="360" r:id="rId20"/>
    <p:sldId id="368" r:id="rId21"/>
    <p:sldId id="369" r:id="rId22"/>
    <p:sldId id="370" r:id="rId23"/>
    <p:sldId id="371" r:id="rId24"/>
    <p:sldId id="372" r:id="rId25"/>
    <p:sldId id="373" r:id="rId26"/>
    <p:sldId id="361" r:id="rId27"/>
    <p:sldId id="374" r:id="rId28"/>
    <p:sldId id="362" r:id="rId29"/>
    <p:sldId id="350" r:id="rId30"/>
    <p:sldId id="351" r:id="rId31"/>
    <p:sldId id="352" r:id="rId32"/>
    <p:sldId id="353" r:id="rId33"/>
    <p:sldId id="354" r:id="rId34"/>
    <p:sldId id="355" r:id="rId35"/>
    <p:sldId id="276" r:id="rId36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" userDrawn="1">
          <p15:clr>
            <a:srgbClr val="A4A3A4"/>
          </p15:clr>
        </p15:guide>
        <p15:guide id="2" pos="305" userDrawn="1">
          <p15:clr>
            <a:srgbClr val="A4A3A4"/>
          </p15:clr>
        </p15:guide>
        <p15:guide id="3" pos="5455" userDrawn="1">
          <p15:clr>
            <a:srgbClr val="A4A3A4"/>
          </p15:clr>
        </p15:guide>
        <p15:guide id="4" orient="horz" pos="29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1D08"/>
    <a:srgbClr val="E0401C"/>
    <a:srgbClr val="000000"/>
    <a:srgbClr val="969797"/>
    <a:srgbClr val="0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39" autoAdjust="0"/>
    <p:restoredTop sz="83901" autoAdjust="0"/>
  </p:normalViewPr>
  <p:slideViewPr>
    <p:cSldViewPr snapToGrid="0" snapToObjects="1">
      <p:cViewPr varScale="1">
        <p:scale>
          <a:sx n="119" d="100"/>
          <a:sy n="119" d="100"/>
        </p:scale>
        <p:origin x="120" y="318"/>
      </p:cViewPr>
      <p:guideLst>
        <p:guide orient="horz" pos="271"/>
        <p:guide pos="305"/>
        <p:guide pos="5455"/>
        <p:guide orient="horz" pos="296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300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0E31-8309-FE44-B81C-441AC0D10FD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0B36B-C8E3-E440-9537-8D78973E6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6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C9F2E91-7B5B-7B47-A6B7-41F52DF9CFF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BDD7571-E87A-5642-8000-463B5F5039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3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892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783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675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566" algn="l" defTabSz="685783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457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27100" y="569913"/>
            <a:ext cx="4941888" cy="2779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877331" y="4343400"/>
            <a:ext cx="5795318" cy="4454611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9330B-B1DA-214B-A229-0CB8492B91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0205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6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33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0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54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15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389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11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60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28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0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38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28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700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11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97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540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384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014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485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978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9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9655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143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83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758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830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24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9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95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70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865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D7571-E87A-5642-8000-463B5F5039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2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 userDrawn="1">
          <p15:clr>
            <a:srgbClr val="FBAE40"/>
          </p15:clr>
        </p15:guide>
        <p15:guide id="2" pos="305" userDrawn="1">
          <p15:clr>
            <a:srgbClr val="FBAE40"/>
          </p15:clr>
        </p15:guide>
        <p15:guide id="3" orient="horz" pos="2967" userDrawn="1">
          <p15:clr>
            <a:srgbClr val="FBAE40"/>
          </p15:clr>
        </p15:guide>
        <p15:guide id="4" pos="545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3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36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0" y="1976051"/>
            <a:ext cx="3277596" cy="961696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rgbClr val="969797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82600" y="4745577"/>
            <a:ext cx="8238067" cy="2385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68578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baseline="0" dirty="0">
                <a:solidFill>
                  <a:schemeClr val="bg1"/>
                </a:solidFill>
                <a:latin typeface="Arial" panose="020B0604020202020204" pitchFamily="34" charset="0"/>
                <a:ea typeface="Artifakt ElementOfc" charset="0"/>
                <a:cs typeface="Arial" panose="020B0604020202020204" pitchFamily="34" charset="0"/>
              </a:rPr>
              <a:t>© 2018 KETIV. All rights reserved.</a:t>
            </a:r>
          </a:p>
          <a:p>
            <a:pPr>
              <a:lnSpc>
                <a:spcPct val="100000"/>
              </a:lnSpc>
            </a:pPr>
            <a:endParaRPr lang="en-US" sz="650" b="0" i="0" dirty="0">
              <a:solidFill>
                <a:schemeClr val="bg2">
                  <a:lumMod val="65000"/>
                </a:schemeClr>
              </a:solidFill>
              <a:latin typeface="Arial" panose="020B0604020202020204" pitchFamily="34" charset="0"/>
              <a:ea typeface="Artifakt ElementOfc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52" y="1976051"/>
            <a:ext cx="3277592" cy="9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1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201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94" b="22310"/>
          <a:stretch/>
        </p:blipFill>
        <p:spPr>
          <a:xfrm>
            <a:off x="0" y="-4387"/>
            <a:ext cx="7152410" cy="514788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89942" y="2007971"/>
            <a:ext cx="4029304" cy="2904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600" b="1" i="0" baseline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89941" y="2307205"/>
            <a:ext cx="4029305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89943" y="427263"/>
            <a:ext cx="2253258" cy="23641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0" i="0" baseline="0">
                <a:solidFill>
                  <a:schemeClr val="bg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</a:lstStyle>
          <a:p>
            <a:pPr lvl="0"/>
            <a:r>
              <a:rPr lang="en-US" dirty="0"/>
              <a:t>Presentation Date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939" y="663674"/>
            <a:ext cx="5277817" cy="1335504"/>
          </a:xfrm>
          <a:prstGeom prst="rect">
            <a:avLst/>
          </a:prstGeom>
        </p:spPr>
        <p:txBody>
          <a:bodyPr vert="horz" lIns="0"/>
          <a:lstStyle>
            <a:lvl1pPr>
              <a:defRPr sz="3000" b="1" i="0">
                <a:solidFill>
                  <a:schemeClr val="bg1"/>
                </a:solidFill>
                <a:latin typeface="Proxima Nova Extrabold" charset="0"/>
                <a:ea typeface="Proxima Nova Extrabold" charset="0"/>
                <a:cs typeface="Proxima Nova Extrabold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920" y="2577395"/>
            <a:ext cx="1061980" cy="14485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408" y="3130102"/>
            <a:ext cx="1353317" cy="3328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6" t="40994" b="1077"/>
          <a:stretch/>
        </p:blipFill>
        <p:spPr>
          <a:xfrm>
            <a:off x="0" y="-4387"/>
            <a:ext cx="2788194" cy="51478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B3D9CD-3926-024F-BC77-9BCA979B18C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5795" y="4590548"/>
            <a:ext cx="1277905" cy="274750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61D00015-2B22-7341-8153-0C3681EA27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2176" y="4033649"/>
            <a:ext cx="1763492" cy="54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3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05">
          <p15:clr>
            <a:srgbClr val="FBAE40"/>
          </p15:clr>
        </p15:guide>
        <p15:guide id="2" orient="horz" pos="271">
          <p15:clr>
            <a:srgbClr val="FBAE40"/>
          </p15:clr>
        </p15:guide>
        <p15:guide id="3" pos="5455">
          <p15:clr>
            <a:srgbClr val="FBAE40"/>
          </p15:clr>
        </p15:guide>
        <p15:guide id="4" orient="horz" pos="296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Keywo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8467" y="-8468"/>
            <a:ext cx="9186334" cy="5181601"/>
          </a:xfrm>
          <a:prstGeom prst="rect">
            <a:avLst/>
          </a:prstGeom>
          <a:gradFill flip="none" rotWithShape="1">
            <a:gsLst>
              <a:gs pos="0">
                <a:srgbClr val="E0401C"/>
              </a:gs>
              <a:gs pos="100000">
                <a:srgbClr val="AE1D08">
                  <a:lumMod val="10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9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91425" tIns="45712" rIns="91425" bIns="45712" anchor="ctr"/>
          <a:lstStyle>
            <a:lvl1pPr algn="ctr">
              <a:defRPr sz="6000" b="1" i="0">
                <a:solidFill>
                  <a:schemeClr val="bg1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Keyword slide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3" y="471104"/>
            <a:ext cx="1235142" cy="5718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2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hf sldNum="0" hdr="0" dt="0"/>
  <p:extLst>
    <p:ext uri="{DCECCB84-F9BA-43D5-87BE-67443E8EF086}">
      <p15:sldGuideLst xmlns:p15="http://schemas.microsoft.com/office/powerpoint/2012/main">
        <p15:guide id="1" pos="309">
          <p15:clr>
            <a:srgbClr val="FBAE40"/>
          </p15:clr>
        </p15:guide>
        <p15:guide id="2" pos="5451">
          <p15:clr>
            <a:srgbClr val="FBAE40"/>
          </p15:clr>
        </p15:guide>
        <p15:guide id="3" orient="horz" pos="272">
          <p15:clr>
            <a:srgbClr val="FBAE40"/>
          </p15:clr>
        </p15:guide>
        <p15:guide id="4" orient="horz" pos="297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84188" y="1315173"/>
            <a:ext cx="8175625" cy="33949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85750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1pPr>
            <a:lvl2pPr marL="630238" indent="-287338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2pPr>
            <a:lvl3pPr marL="917575" indent="-263525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3pPr>
            <a:lvl4pPr marL="1203325" indent="-285750">
              <a:buClr>
                <a:srgbClr val="E0401C"/>
              </a:buClr>
              <a:buSzPct val="100000"/>
              <a:buFont typeface="Wingdings" charset="2"/>
              <a:buChar char="§"/>
              <a:tabLst/>
              <a:defRPr sz="1800" b="0" i="0">
                <a:solidFill>
                  <a:schemeClr val="tx1"/>
                </a:solidFill>
                <a:latin typeface="Proxima Nova Medium" charset="0"/>
                <a:ea typeface="Proxima Nova Medium" charset="0"/>
                <a:cs typeface="Proxima Nova Medium" charset="0"/>
              </a:defRPr>
            </a:lvl4pPr>
            <a:lvl5pPr marL="2303326" indent="-201538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tifakt ElementOfc"/>
                <a:cs typeface="Artifakt ElementOfc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83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71">
          <p15:clr>
            <a:srgbClr val="FBAE40"/>
          </p15:clr>
        </p15:guide>
        <p15:guide id="2" pos="305">
          <p15:clr>
            <a:srgbClr val="FBAE40"/>
          </p15:clr>
        </p15:guide>
        <p15:guide id="3" orient="horz" pos="2967">
          <p15:clr>
            <a:srgbClr val="FBAE40"/>
          </p15:clr>
        </p15:guide>
        <p15:guide id="4" pos="545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quarter" idx="18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charset="2"/>
              <a:buChar char="§"/>
              <a:defRPr sz="180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Second column 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7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First column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2 column)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84189" y="430213"/>
            <a:ext cx="7288212" cy="857250"/>
          </a:xfrm>
          <a:prstGeom prst="rect">
            <a:avLst/>
          </a:prstGeom>
        </p:spPr>
        <p:txBody>
          <a:bodyPr vert="horz" lIns="0" tIns="0" rIns="0" bIns="0" anchor="t"/>
          <a:lstStyle>
            <a:lvl1pPr algn="l">
              <a:defRPr sz="2800" b="1" i="0">
                <a:solidFill>
                  <a:srgbClr val="AE1D08"/>
                </a:solidFill>
                <a:latin typeface="Proxima Nova" charset="0"/>
                <a:ea typeface="Proxima Nova" charset="0"/>
                <a:cs typeface="Proxima Nova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4800600" y="1356654"/>
            <a:ext cx="3864717" cy="3353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buFontTx/>
              <a:buNone/>
              <a:defRPr sz="1800" baseline="0"/>
            </a:lvl1pPr>
          </a:lstStyle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Image Space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484187" y="1356255"/>
            <a:ext cx="3867679" cy="3353474"/>
          </a:xfrm>
          <a:prstGeom prst="rect">
            <a:avLst/>
          </a:prstGeom>
        </p:spPr>
        <p:txBody>
          <a:bodyPr/>
          <a:lstStyle>
            <a:lvl1pPr marL="285750" marR="0" indent="-2857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 sz="1800"/>
            </a:lvl1pPr>
          </a:lstStyle>
          <a:p>
            <a:pPr marL="0" indent="0">
              <a:buNone/>
            </a:pP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Subheading text is set in black, single spaced, </a:t>
            </a:r>
            <a:r>
              <a:rPr lang="en-US" sz="2200" b="1" dirty="0" err="1">
                <a:latin typeface="Proxima Nova" charset="0"/>
                <a:ea typeface="Proxima Nova" charset="0"/>
                <a:cs typeface="Proxima Nova" charset="0"/>
              </a:rPr>
              <a:t>Proxima</a:t>
            </a:r>
            <a:r>
              <a:rPr lang="en-US" sz="2200" b="1" dirty="0">
                <a:latin typeface="Proxima Nova" charset="0"/>
                <a:ea typeface="Proxima Nova" charset="0"/>
                <a:cs typeface="Proxima Nova" charset="0"/>
              </a:rPr>
              <a:t> Nova Bold 22pt.</a:t>
            </a:r>
          </a:p>
          <a:p>
            <a:pPr>
              <a:buClr>
                <a:srgbClr val="E0401C"/>
              </a:buClr>
            </a:pP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Bullet-style text is set in black, single spaced, </a:t>
            </a:r>
            <a:r>
              <a:rPr lang="en-US" dirty="0" err="1">
                <a:latin typeface="Proxima Nova Medium" charset="0"/>
                <a:ea typeface="Proxima Nova Medium" charset="0"/>
                <a:cs typeface="Proxima Nova Medium" charset="0"/>
              </a:rPr>
              <a:t>Proxima</a:t>
            </a:r>
            <a:r>
              <a:rPr lang="en-US" dirty="0">
                <a:latin typeface="Proxima Nova Medium" charset="0"/>
                <a:ea typeface="Proxima Nova Medium" charset="0"/>
                <a:cs typeface="Proxima Nova Medium" charset="0"/>
              </a:rPr>
              <a:t> Nova Medium 18pt.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590" y="475641"/>
            <a:ext cx="684873" cy="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43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346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7" r:id="rId2"/>
    <p:sldLayoutId id="2147483725" r:id="rId3"/>
    <p:sldLayoutId id="2147483723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86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Artifakt ElementOfc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Artifakt ElementOfc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tifakt ElementOfc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Artifakt ElementOfc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tifakt ElementOfc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7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9942" y="2050306"/>
            <a:ext cx="4029304" cy="290441"/>
          </a:xfrm>
        </p:spPr>
        <p:txBody>
          <a:bodyPr/>
          <a:lstStyle/>
          <a:p>
            <a:r>
              <a:rPr lang="en-US" dirty="0"/>
              <a:t>Nathan Eliason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89941" y="2349540"/>
            <a:ext cx="4029305" cy="236411"/>
          </a:xfrm>
        </p:spPr>
        <p:txBody>
          <a:bodyPr/>
          <a:lstStyle/>
          <a:p>
            <a:r>
              <a:rPr lang="en-US" dirty="0"/>
              <a:t>Senior Technical Consultant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Version 1.0 – June 2020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89940" y="663674"/>
            <a:ext cx="5079588" cy="1335504"/>
          </a:xfrm>
        </p:spPr>
        <p:txBody>
          <a:bodyPr/>
          <a:lstStyle/>
          <a:p>
            <a:r>
              <a:rPr lang="en-US" dirty="0"/>
              <a:t>Automation Starter Kit:</a:t>
            </a:r>
            <a:br>
              <a:rPr lang="en-US" dirty="0"/>
            </a:br>
            <a:r>
              <a:rPr lang="en-US" dirty="0"/>
              <a:t>Introduction to the Kit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4DCEDC4-B0BB-4E85-94A3-64BC73EA7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7345" y="4195011"/>
            <a:ext cx="1796655" cy="948488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0DEB7EA4-6A01-4FFE-8C6A-8F34CAA85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2632" y="1"/>
            <a:ext cx="1801368" cy="117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19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64407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4: Open the Assembly</a:t>
            </a:r>
          </a:p>
          <a:p>
            <a:r>
              <a:rPr lang="en-US" dirty="0">
                <a:solidFill>
                  <a:srgbClr val="000000"/>
                </a:solidFill>
              </a:rPr>
              <a:t>Open assembly to run the automation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Make sure that the new “Automation Starter Kit” project is active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Click “Open” in the Inventor interface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Make sure you are in the “Workspace” directory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Double-click the “Create New </a:t>
            </a:r>
            <a:r>
              <a:rPr lang="en-US" sz="1400" dirty="0" err="1">
                <a:solidFill>
                  <a:srgbClr val="000000"/>
                </a:solidFill>
              </a:rPr>
              <a:t>Tank.iam</a:t>
            </a:r>
            <a:r>
              <a:rPr lang="en-US" sz="1400" dirty="0">
                <a:solidFill>
                  <a:srgbClr val="000000"/>
                </a:solidFill>
              </a:rPr>
              <a:t>” file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The file opens and displays the “Configure Tank” dialog box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Note that there is no geometry in this file (it will be blank)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Geometry will be created once you click the “Create New Tank” button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EDF802-4FB6-4794-AFE9-9CC50A9D9F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04461" y="1688234"/>
            <a:ext cx="3800936" cy="2510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9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058653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5: Additional Setup (if required)</a:t>
            </a:r>
          </a:p>
          <a:p>
            <a:r>
              <a:rPr lang="en-US" dirty="0">
                <a:solidFill>
                  <a:srgbClr val="000000"/>
                </a:solidFill>
              </a:rPr>
              <a:t>If the files are not unzipped in proper folder structure, follow these steps: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With the “Create New Tank” assembly open, click on the Parameters command to open the interface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Update the PROJECT_PATH, LIBRARY_PATH, and TEMPLATE_PATH parameters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Note you MUST include a “\” at the end of the paths for the automation to function properly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7ABF15-413D-4E5D-A31B-CFAE4A513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8463" y="903108"/>
            <a:ext cx="4218013" cy="750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2AAAD8-9734-418E-9118-F00996A10F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4473" b="52522"/>
          <a:stretch/>
        </p:blipFill>
        <p:spPr>
          <a:xfrm>
            <a:off x="4748463" y="2278794"/>
            <a:ext cx="4058653" cy="12912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CEE4A5-50C5-40D4-8BAE-D93EC21677BF}"/>
              </a:ext>
            </a:extLst>
          </p:cNvPr>
          <p:cNvSpPr txBox="1"/>
          <p:nvPr/>
        </p:nvSpPr>
        <p:spPr>
          <a:xfrm>
            <a:off x="5141764" y="3892968"/>
            <a:ext cx="327205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 these three parameters with the </a:t>
            </a:r>
          </a:p>
          <a:p>
            <a:r>
              <a:rPr lang="en-US" dirty="0"/>
              <a:t>corresponding paths on your computer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B801F7-A464-4521-96AA-212CD5226A56}"/>
              </a:ext>
            </a:extLst>
          </p:cNvPr>
          <p:cNvCxnSpPr/>
          <p:nvPr/>
        </p:nvCxnSpPr>
        <p:spPr>
          <a:xfrm flipV="1">
            <a:off x="7772401" y="3328737"/>
            <a:ext cx="152399" cy="5642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0C34F0C-4ABD-4920-92AC-65557F0A3629}"/>
              </a:ext>
            </a:extLst>
          </p:cNvPr>
          <p:cNvCxnSpPr>
            <a:cxnSpLocks/>
          </p:cNvCxnSpPr>
          <p:nvPr/>
        </p:nvCxnSpPr>
        <p:spPr>
          <a:xfrm flipV="1">
            <a:off x="7620002" y="3176337"/>
            <a:ext cx="152399" cy="7553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3BE3DE-ED09-4F15-A30F-C2E451C8C0A2}"/>
              </a:ext>
            </a:extLst>
          </p:cNvPr>
          <p:cNvCxnSpPr>
            <a:cxnSpLocks/>
          </p:cNvCxnSpPr>
          <p:nvPr/>
        </p:nvCxnSpPr>
        <p:spPr>
          <a:xfrm flipV="1">
            <a:off x="7391403" y="3012643"/>
            <a:ext cx="201988" cy="91905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65888-515E-4591-944D-898F507DF757}"/>
              </a:ext>
            </a:extLst>
          </p:cNvPr>
          <p:cNvCxnSpPr>
            <a:cxnSpLocks/>
          </p:cNvCxnSpPr>
          <p:nvPr/>
        </p:nvCxnSpPr>
        <p:spPr>
          <a:xfrm flipH="1" flipV="1">
            <a:off x="5446295" y="2973916"/>
            <a:ext cx="529395" cy="91905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743D1F-4216-4CF2-8ED2-BA305EC36D14}"/>
              </a:ext>
            </a:extLst>
          </p:cNvPr>
          <p:cNvCxnSpPr>
            <a:cxnSpLocks/>
          </p:cNvCxnSpPr>
          <p:nvPr/>
        </p:nvCxnSpPr>
        <p:spPr>
          <a:xfrm flipH="1" flipV="1">
            <a:off x="5419684" y="3112168"/>
            <a:ext cx="291308" cy="780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A747E8-8840-414D-A1D7-65D2F3365BF5}"/>
              </a:ext>
            </a:extLst>
          </p:cNvPr>
          <p:cNvCxnSpPr>
            <a:cxnSpLocks/>
          </p:cNvCxnSpPr>
          <p:nvPr/>
        </p:nvCxnSpPr>
        <p:spPr>
          <a:xfrm flipH="1" flipV="1">
            <a:off x="5214063" y="3271972"/>
            <a:ext cx="195955" cy="6209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53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45E030-1DBC-4672-ACB7-F98E6FC767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19" t="31969" r="20229" b="18441"/>
          <a:stretch/>
        </p:blipFill>
        <p:spPr>
          <a:xfrm>
            <a:off x="4780682" y="1184104"/>
            <a:ext cx="3994214" cy="199700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058653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5: Additional Setup (if required)</a:t>
            </a:r>
          </a:p>
          <a:p>
            <a:r>
              <a:rPr lang="en-US" dirty="0">
                <a:solidFill>
                  <a:srgbClr val="000000"/>
                </a:solidFill>
              </a:rPr>
              <a:t>If the files are not unzipped in proper folder structure, follow these steps: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Next edit the “Create New Tank” rule in the </a:t>
            </a:r>
            <a:r>
              <a:rPr lang="en-US" sz="1400" dirty="0" err="1">
                <a:solidFill>
                  <a:srgbClr val="000000"/>
                </a:solidFill>
              </a:rPr>
              <a:t>iLogic</a:t>
            </a:r>
            <a:r>
              <a:rPr lang="en-US" sz="1400" dirty="0">
                <a:solidFill>
                  <a:srgbClr val="000000"/>
                </a:solidFill>
              </a:rPr>
              <a:t> interface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Scroll down to the function that gets the parameters from Excel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In that rule, update the hard-coded path to the “SK Excel File.xlsx” in all three applicable locations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Save the “Create New </a:t>
            </a:r>
            <a:r>
              <a:rPr lang="en-US" sz="1400" dirty="0" err="1">
                <a:solidFill>
                  <a:srgbClr val="000000"/>
                </a:solidFill>
              </a:rPr>
              <a:t>Tank.iam</a:t>
            </a:r>
            <a:r>
              <a:rPr lang="en-US" sz="1400" dirty="0">
                <a:solidFill>
                  <a:srgbClr val="000000"/>
                </a:solidFill>
              </a:rPr>
              <a:t>” file with these changes applied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CEE4A5-50C5-40D4-8BAE-D93EC21677BF}"/>
              </a:ext>
            </a:extLst>
          </p:cNvPr>
          <p:cNvSpPr txBox="1"/>
          <p:nvPr/>
        </p:nvSpPr>
        <p:spPr>
          <a:xfrm>
            <a:off x="5141764" y="3892968"/>
            <a:ext cx="33297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Update these three hard-coded paths in </a:t>
            </a:r>
          </a:p>
          <a:p>
            <a:r>
              <a:rPr lang="en-US" dirty="0"/>
              <a:t>these locations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B65888-515E-4591-944D-898F507DF757}"/>
              </a:ext>
            </a:extLst>
          </p:cNvPr>
          <p:cNvCxnSpPr>
            <a:cxnSpLocks/>
          </p:cNvCxnSpPr>
          <p:nvPr/>
        </p:nvCxnSpPr>
        <p:spPr>
          <a:xfrm flipH="1" flipV="1">
            <a:off x="6978246" y="1628274"/>
            <a:ext cx="1" cy="233112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743D1F-4216-4CF2-8ED2-BA305EC36D14}"/>
              </a:ext>
            </a:extLst>
          </p:cNvPr>
          <p:cNvCxnSpPr>
            <a:cxnSpLocks/>
          </p:cNvCxnSpPr>
          <p:nvPr/>
        </p:nvCxnSpPr>
        <p:spPr>
          <a:xfrm flipH="1" flipV="1">
            <a:off x="6533131" y="2182604"/>
            <a:ext cx="128207" cy="17767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A747E8-8840-414D-A1D7-65D2F3365BF5}"/>
              </a:ext>
            </a:extLst>
          </p:cNvPr>
          <p:cNvCxnSpPr>
            <a:cxnSpLocks/>
          </p:cNvCxnSpPr>
          <p:nvPr/>
        </p:nvCxnSpPr>
        <p:spPr>
          <a:xfrm flipH="1" flipV="1">
            <a:off x="6135693" y="3012643"/>
            <a:ext cx="141008" cy="9467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113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Typical new design workflow</a:t>
            </a:r>
          </a:p>
          <a:p>
            <a:r>
              <a:rPr lang="en-US" dirty="0">
                <a:solidFill>
                  <a:srgbClr val="000000"/>
                </a:solidFill>
              </a:rPr>
              <a:t>Placing components in assemblies</a:t>
            </a:r>
          </a:p>
          <a:p>
            <a:r>
              <a:rPr lang="en-US" dirty="0">
                <a:solidFill>
                  <a:srgbClr val="000000"/>
                </a:solidFill>
              </a:rPr>
              <a:t>Passing parameters between files</a:t>
            </a:r>
          </a:p>
          <a:p>
            <a:r>
              <a:rPr lang="en-US" dirty="0">
                <a:solidFill>
                  <a:srgbClr val="000000"/>
                </a:solidFill>
              </a:rPr>
              <a:t>Building code in sub-assemblies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Concepts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2EF944-115F-4FF5-B5BA-080114D817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7337" y="1497325"/>
            <a:ext cx="4322214" cy="339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1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29355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1: Make a copy of an existing design</a:t>
            </a:r>
          </a:p>
          <a:p>
            <a:r>
              <a:rPr lang="en-US" dirty="0">
                <a:solidFill>
                  <a:srgbClr val="000000"/>
                </a:solidFill>
              </a:rPr>
              <a:t>Find another design that is similar to the new design that needs to be created</a:t>
            </a:r>
          </a:p>
          <a:p>
            <a:r>
              <a:rPr lang="en-US" dirty="0">
                <a:solidFill>
                  <a:srgbClr val="000000"/>
                </a:solidFill>
              </a:rPr>
              <a:t>Make a new copy of the top-level assembly, and put it in a new location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New Design Workflow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AAD73-C373-4063-85F5-A25575CB0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057" y="1439596"/>
            <a:ext cx="3757386" cy="28246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F88C09-33D4-4F9C-B707-D8CB803D03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138057" y="1442904"/>
            <a:ext cx="3757386" cy="2818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2D112B-44AC-429C-965E-C3D95984F7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138057" y="1449521"/>
            <a:ext cx="3757386" cy="28180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91ADC7-D422-416F-AD56-C4779197294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6394"/>
          <a:stretch/>
        </p:blipFill>
        <p:spPr>
          <a:xfrm>
            <a:off x="1534983" y="3171600"/>
            <a:ext cx="2191961" cy="177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29355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2: Make copies of components</a:t>
            </a:r>
          </a:p>
          <a:p>
            <a:r>
              <a:rPr lang="en-US" dirty="0">
                <a:solidFill>
                  <a:srgbClr val="000000"/>
                </a:solidFill>
              </a:rPr>
              <a:t>For components that will need to be changed in the new assembly, new copies need to be made</a:t>
            </a:r>
          </a:p>
          <a:p>
            <a:r>
              <a:rPr lang="en-US" dirty="0">
                <a:solidFill>
                  <a:srgbClr val="000000"/>
                </a:solidFill>
              </a:rPr>
              <a:t>This will allow us to modify and make changes to these components without adversely affecting the original assembly we copied from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New Design Workflow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AAD73-C373-4063-85F5-A25575CB07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38057" y="1442904"/>
            <a:ext cx="3757386" cy="28180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FD9F1E-8A25-47C2-976C-D3AB518A3A3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138058" y="1442904"/>
            <a:ext cx="3757384" cy="28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4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29355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3: Update References</a:t>
            </a:r>
          </a:p>
          <a:p>
            <a:r>
              <a:rPr lang="en-US" dirty="0">
                <a:solidFill>
                  <a:srgbClr val="000000"/>
                </a:solidFill>
              </a:rPr>
              <a:t>For the new assembly, we need to update the references to the newly copied component files</a:t>
            </a:r>
          </a:p>
          <a:p>
            <a:r>
              <a:rPr lang="en-US" dirty="0">
                <a:solidFill>
                  <a:srgbClr val="000000"/>
                </a:solidFill>
              </a:rPr>
              <a:t>This is like the “Component &gt; Replace” command inside of Inventor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New Design Workflow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4535FB-8DA6-4183-A10E-B9329B226F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138059" y="1442904"/>
            <a:ext cx="3757384" cy="28180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32DBAB-D221-446B-AB0E-44B3BBF8B2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990" b="18166"/>
          <a:stretch/>
        </p:blipFill>
        <p:spPr>
          <a:xfrm>
            <a:off x="985824" y="3273942"/>
            <a:ext cx="2980835" cy="1569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93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29355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Why is this important?</a:t>
            </a:r>
          </a:p>
          <a:p>
            <a:r>
              <a:rPr lang="en-US" dirty="0">
                <a:solidFill>
                  <a:srgbClr val="000000"/>
                </a:solidFill>
              </a:rPr>
              <a:t>Having proper file management is key to a good automation solution</a:t>
            </a:r>
          </a:p>
          <a:p>
            <a:r>
              <a:rPr lang="en-US" dirty="0">
                <a:solidFill>
                  <a:srgbClr val="000000"/>
                </a:solidFill>
              </a:rPr>
              <a:t>In code, we are basically doing this same process when we need new copies of parts and assemblies</a:t>
            </a:r>
          </a:p>
          <a:p>
            <a:r>
              <a:rPr lang="en-US" dirty="0">
                <a:solidFill>
                  <a:srgbClr val="000000"/>
                </a:solidFill>
              </a:rPr>
              <a:t>This is the methodology used extensively in the Starter Kit</a:t>
            </a:r>
          </a:p>
          <a:p>
            <a:pPr lvl="1"/>
            <a:r>
              <a:rPr lang="en-US" i="1" dirty="0" err="1">
                <a:solidFill>
                  <a:srgbClr val="000000"/>
                </a:solidFill>
              </a:rPr>
              <a:t>InventorAssembly</a:t>
            </a:r>
            <a:r>
              <a:rPr lang="en-US" dirty="0" err="1">
                <a:solidFill>
                  <a:srgbClr val="000000"/>
                </a:solidFill>
              </a:rPr>
              <a:t>.SaveAs</a:t>
            </a:r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System.IO.File.Copy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New Design Workflow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D01260-3245-4808-924C-01B3506A1E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75"/>
          <a:stretch/>
        </p:blipFill>
        <p:spPr>
          <a:xfrm>
            <a:off x="5049776" y="1933857"/>
            <a:ext cx="3575203" cy="12757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919A0A-7685-44DA-8D51-BE282B466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9075" y="3792617"/>
            <a:ext cx="4677940" cy="70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4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Two methods we can use to place components in an Assembly via </a:t>
            </a:r>
            <a:r>
              <a:rPr lang="en-US" dirty="0" err="1">
                <a:solidFill>
                  <a:srgbClr val="000000"/>
                </a:solidFill>
              </a:rPr>
              <a:t>iLogic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687388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Use constraints</a:t>
            </a:r>
          </a:p>
          <a:p>
            <a:pPr marL="687388" lvl="1" indent="-34290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Use matrices or points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E0E3D-C542-4440-A628-83133BD34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479" y="1913899"/>
            <a:ext cx="4600381" cy="155783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5AA924-5D24-4A72-8702-0E1B5E3A7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884" y="3743745"/>
            <a:ext cx="6260575" cy="118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53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Using Constraints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Reference model geometry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Mate, Flush &amp; Insert</a:t>
            </a:r>
          </a:p>
          <a:p>
            <a:pPr marL="342900" indent="-342900"/>
            <a:r>
              <a:rPr lang="en-US" dirty="0" err="1">
                <a:solidFill>
                  <a:srgbClr val="000000"/>
                </a:solidFill>
              </a:rPr>
              <a:t>iLogic</a:t>
            </a:r>
            <a:r>
              <a:rPr lang="en-US" dirty="0">
                <a:solidFill>
                  <a:srgbClr val="000000"/>
                </a:solidFill>
              </a:rPr>
              <a:t> snippet for creating mates</a:t>
            </a:r>
          </a:p>
          <a:p>
            <a:pPr marL="342900" indent="-342900"/>
            <a:r>
              <a:rPr lang="en-US" dirty="0">
                <a:solidFill>
                  <a:srgbClr val="000000"/>
                </a:solidFill>
              </a:rPr>
              <a:t>Easier way to add mates with </a:t>
            </a:r>
            <a:r>
              <a:rPr lang="en-US" dirty="0" err="1">
                <a:solidFill>
                  <a:srgbClr val="000000"/>
                </a:solidFill>
              </a:rPr>
              <a:t>iLogic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Insert component into existing assembly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Add desired constraints manually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Open the </a:t>
            </a:r>
            <a:r>
              <a:rPr lang="en-US" sz="1400" dirty="0" err="1">
                <a:solidFill>
                  <a:srgbClr val="000000"/>
                </a:solidFill>
              </a:rPr>
              <a:t>iLogic</a:t>
            </a:r>
            <a:r>
              <a:rPr lang="en-US" sz="1400" dirty="0">
                <a:solidFill>
                  <a:srgbClr val="000000"/>
                </a:solidFill>
              </a:rPr>
              <a:t> editor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Right-click the component in the Model tab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Select “Capture Current State”</a:t>
            </a:r>
          </a:p>
          <a:p>
            <a:pPr marL="974725" lvl="2" indent="-342900"/>
            <a:r>
              <a:rPr lang="en-US" sz="1400" dirty="0" err="1">
                <a:solidFill>
                  <a:srgbClr val="000000"/>
                </a:solidFill>
              </a:rPr>
              <a:t>Components.Constraints.Add</a:t>
            </a:r>
            <a:endParaRPr lang="en-US" sz="1400" dirty="0">
              <a:solidFill>
                <a:srgbClr val="000000"/>
              </a:solidFill>
            </a:endParaRP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Save the rule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Delete the component out of the assembly</a:t>
            </a:r>
          </a:p>
          <a:p>
            <a:pPr marL="687388" lvl="1" indent="-342900"/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9D4A41-9146-4DDE-9C8D-C96ECD0106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5110" b="61680"/>
          <a:stretch/>
        </p:blipFill>
        <p:spPr>
          <a:xfrm>
            <a:off x="4515853" y="874312"/>
            <a:ext cx="4302733" cy="1527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1AC8B3-AFAA-43AF-B61B-6B231146D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631" y="3293832"/>
            <a:ext cx="4182353" cy="141628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B087963-BC23-4F7D-AF19-878F3D4FF3D4}"/>
              </a:ext>
            </a:extLst>
          </p:cNvPr>
          <p:cNvCxnSpPr/>
          <p:nvPr/>
        </p:nvCxnSpPr>
        <p:spPr>
          <a:xfrm flipH="1">
            <a:off x="7154779" y="2401452"/>
            <a:ext cx="417095" cy="85825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99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What is the Starter Kit?</a:t>
            </a:r>
          </a:p>
          <a:p>
            <a:r>
              <a:rPr lang="en-US" dirty="0">
                <a:solidFill>
                  <a:srgbClr val="000000"/>
                </a:solidFill>
              </a:rPr>
              <a:t>What’s in the Starter Kit</a:t>
            </a:r>
          </a:p>
          <a:p>
            <a:r>
              <a:rPr lang="en-US" dirty="0">
                <a:solidFill>
                  <a:srgbClr val="000000"/>
                </a:solidFill>
              </a:rPr>
              <a:t>How to Get Started</a:t>
            </a:r>
          </a:p>
          <a:p>
            <a:r>
              <a:rPr lang="en-US" dirty="0">
                <a:solidFill>
                  <a:srgbClr val="000000"/>
                </a:solidFill>
              </a:rPr>
              <a:t>Important Concepts</a:t>
            </a:r>
          </a:p>
          <a:p>
            <a:r>
              <a:rPr lang="en-US" dirty="0">
                <a:solidFill>
                  <a:srgbClr val="000000"/>
                </a:solidFill>
              </a:rPr>
              <a:t>Demonstration and Overview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16CAD7-7A33-4FB6-9317-73D8393B5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8208" y="923233"/>
            <a:ext cx="4710177" cy="369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2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192086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Using Points and Matrices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Both place the part coordinate system in relation to the assembly coordinate system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When Points are used: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Orientation of part is same as assembly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Just need location for the insert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When Matrices are used: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Part needs to be rotated in relation to the assembly to be properly placed</a:t>
            </a:r>
          </a:p>
          <a:p>
            <a:pPr marL="687388" lvl="1" indent="-342900"/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A5A36-FD42-491B-85E8-CB1AE916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864" y="898357"/>
            <a:ext cx="690638" cy="2757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5EB5C7-413F-49B8-915B-124A46790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537" y="3706958"/>
            <a:ext cx="1171074" cy="13631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8B5A68-0DD4-42DF-BD7E-1639DE015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221" y="3151870"/>
            <a:ext cx="1236749" cy="10072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5AB970-FE46-4368-B6CC-7FD8405E7A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4378" y="4217435"/>
            <a:ext cx="2235750" cy="7977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2C8E0A-3FC6-41B6-8992-3017D8B31B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1614" y="2072609"/>
            <a:ext cx="2393266" cy="797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2BC5B-0BA3-496A-BA66-2393018FE2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1499" y="948365"/>
            <a:ext cx="1235119" cy="10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192086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How do matrices work?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Matrix has 4 rows and 4 columns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The top 3 x 3 rows and columns represent a unit vector for each major axis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First three numbers in the left column represent the X-axis unit vector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First three number in the second column represent the Y-axis unit vector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First three numbers in the third column represent the Z-axis unit vector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First three numbers in the last column represent the part offset from the Assembly origin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Last row isn’t really used, so always leave it 0, 0, 0, 1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95BC49-6573-4F20-BC33-4195CC3A87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559" y="1385405"/>
            <a:ext cx="2344602" cy="122733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A048EAB-7A8F-40B1-B226-23995DE4DDCE}"/>
              </a:ext>
            </a:extLst>
          </p:cNvPr>
          <p:cNvSpPr/>
          <p:nvPr/>
        </p:nvSpPr>
        <p:spPr>
          <a:xfrm>
            <a:off x="5990272" y="1594070"/>
            <a:ext cx="232610" cy="677415"/>
          </a:xfrm>
          <a:prstGeom prst="ellipse">
            <a:avLst/>
          </a:prstGeom>
          <a:noFill/>
          <a:ln w="19050">
            <a:solidFill>
              <a:srgbClr val="E04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FD223E1-326A-4BBA-B0F0-67108A627A43}"/>
              </a:ext>
            </a:extLst>
          </p:cNvPr>
          <p:cNvSpPr/>
          <p:nvPr/>
        </p:nvSpPr>
        <p:spPr>
          <a:xfrm>
            <a:off x="6475545" y="1594070"/>
            <a:ext cx="232610" cy="677415"/>
          </a:xfrm>
          <a:prstGeom prst="ellipse">
            <a:avLst/>
          </a:prstGeom>
          <a:noFill/>
          <a:ln w="19050">
            <a:solidFill>
              <a:srgbClr val="E04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4168E24-0AA9-43A9-9CBF-E7EB028BEF01}"/>
              </a:ext>
            </a:extLst>
          </p:cNvPr>
          <p:cNvSpPr/>
          <p:nvPr/>
        </p:nvSpPr>
        <p:spPr>
          <a:xfrm>
            <a:off x="6966424" y="1594070"/>
            <a:ext cx="232610" cy="677415"/>
          </a:xfrm>
          <a:prstGeom prst="ellipse">
            <a:avLst/>
          </a:prstGeom>
          <a:noFill/>
          <a:ln w="19050">
            <a:solidFill>
              <a:srgbClr val="E04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2BFD57A-A9C9-4700-9178-54ABFDA2E3CA}"/>
              </a:ext>
            </a:extLst>
          </p:cNvPr>
          <p:cNvSpPr/>
          <p:nvPr/>
        </p:nvSpPr>
        <p:spPr>
          <a:xfrm>
            <a:off x="7457303" y="1594070"/>
            <a:ext cx="232610" cy="677415"/>
          </a:xfrm>
          <a:prstGeom prst="ellipse">
            <a:avLst/>
          </a:prstGeom>
          <a:noFill/>
          <a:ln w="19050">
            <a:solidFill>
              <a:srgbClr val="E04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CADA40-7DB9-4682-9008-60C12F94DEC0}"/>
              </a:ext>
            </a:extLst>
          </p:cNvPr>
          <p:cNvSpPr txBox="1"/>
          <p:nvPr/>
        </p:nvSpPr>
        <p:spPr>
          <a:xfrm>
            <a:off x="5764175" y="1121224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X-Axis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DDF957-28E3-4BA7-8238-BE314104F256}"/>
              </a:ext>
            </a:extLst>
          </p:cNvPr>
          <p:cNvSpPr txBox="1"/>
          <p:nvPr/>
        </p:nvSpPr>
        <p:spPr>
          <a:xfrm>
            <a:off x="6249448" y="2535364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Y-Axis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3DC9A6-37C5-4DAE-A76A-281E2E9187FB}"/>
              </a:ext>
            </a:extLst>
          </p:cNvPr>
          <p:cNvSpPr txBox="1"/>
          <p:nvPr/>
        </p:nvSpPr>
        <p:spPr>
          <a:xfrm>
            <a:off x="6740327" y="1121224"/>
            <a:ext cx="6848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Z-Axis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AA7816-6800-4EBE-AB8D-DCD166CBB155}"/>
              </a:ext>
            </a:extLst>
          </p:cNvPr>
          <p:cNvSpPr txBox="1"/>
          <p:nvPr/>
        </p:nvSpPr>
        <p:spPr>
          <a:xfrm>
            <a:off x="7275476" y="2535364"/>
            <a:ext cx="6431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Offset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73A1491-9B9B-4EA8-9981-169DB9A439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517" r="86912"/>
          <a:stretch/>
        </p:blipFill>
        <p:spPr>
          <a:xfrm>
            <a:off x="6424528" y="3100617"/>
            <a:ext cx="891779" cy="91131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0C6D1F-B623-4C02-B09C-19CCCD1EF2B0}"/>
              </a:ext>
            </a:extLst>
          </p:cNvPr>
          <p:cNvSpPr txBox="1"/>
          <p:nvPr/>
        </p:nvSpPr>
        <p:spPr>
          <a:xfrm>
            <a:off x="6816088" y="3877697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(1, 0, 0)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0E6BF0-0475-4D3B-B8AA-A60BBC6A2E22}"/>
              </a:ext>
            </a:extLst>
          </p:cNvPr>
          <p:cNvSpPr txBox="1"/>
          <p:nvPr/>
        </p:nvSpPr>
        <p:spPr>
          <a:xfrm>
            <a:off x="5753272" y="3245364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(0, 1, 0)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2A325B-F7A0-4462-B017-2D6CD37915D8}"/>
              </a:ext>
            </a:extLst>
          </p:cNvPr>
          <p:cNvSpPr txBox="1"/>
          <p:nvPr/>
        </p:nvSpPr>
        <p:spPr>
          <a:xfrm>
            <a:off x="6239562" y="4401636"/>
            <a:ext cx="8917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(X, Y, Z)</a:t>
            </a:r>
          </a:p>
        </p:txBody>
      </p:sp>
    </p:spTree>
    <p:extLst>
      <p:ext uri="{BB962C8B-B14F-4D97-AF65-F5344CB8AC3E}">
        <p14:creationId xmlns:p14="http://schemas.microsoft.com/office/powerpoint/2010/main" val="34984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192086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Example of Matrix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For the hatch in the rear of the tank, we need to rotate the hatch 180-degrees around the Y-axis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What axis on the hatch is in the same direction of the X-axis on the tank?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The answer is –X    </a:t>
            </a:r>
            <a:r>
              <a:rPr lang="en-US" sz="1400" dirty="0">
                <a:solidFill>
                  <a:srgbClr val="00B050"/>
                </a:solidFill>
              </a:rPr>
              <a:t>(-1, 0, 0)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What axis on the hatch is in the same direction of the Y-axis on the tank?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The answer is +Y   </a:t>
            </a:r>
            <a:r>
              <a:rPr lang="en-US" sz="1400" dirty="0">
                <a:solidFill>
                  <a:srgbClr val="00B050"/>
                </a:solidFill>
              </a:rPr>
              <a:t>(0, 1, 0)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What axis on the hatch is in the same direction of the Z-axis on the tank?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The answer is –Z   </a:t>
            </a:r>
            <a:r>
              <a:rPr lang="en-US" sz="1400" dirty="0">
                <a:solidFill>
                  <a:srgbClr val="00B050"/>
                </a:solidFill>
              </a:rPr>
              <a:t>(0, 0, -1)</a:t>
            </a:r>
          </a:p>
          <a:p>
            <a:pPr marL="687388" lvl="1" indent="-342900"/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A5A36-FD42-491B-85E8-CB1AE916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864" y="898357"/>
            <a:ext cx="690638" cy="2757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5EB5C7-413F-49B8-915B-124A46790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537" y="3706958"/>
            <a:ext cx="1171074" cy="1363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2C8E0A-3FC6-41B6-8992-3017D8B31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5768" y="4019016"/>
            <a:ext cx="2393266" cy="797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2BC5B-0BA3-496A-BA66-2393018FE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4091" y="990371"/>
            <a:ext cx="1939071" cy="158137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ED6775D-713C-4507-94AB-0687202DADD4}"/>
              </a:ext>
            </a:extLst>
          </p:cNvPr>
          <p:cNvCxnSpPr>
            <a:cxnSpLocks/>
          </p:cNvCxnSpPr>
          <p:nvPr/>
        </p:nvCxnSpPr>
        <p:spPr>
          <a:xfrm flipH="1" flipV="1">
            <a:off x="5879433" y="1315174"/>
            <a:ext cx="1227220" cy="1213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1E069AD-9D96-4B26-ADBF-713206B3CE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8902" y="4212823"/>
            <a:ext cx="1411667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1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304379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Example of Matrix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What about the offset values?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Notice where the origin points are in relation to each other in both models</a:t>
            </a:r>
          </a:p>
          <a:p>
            <a:pPr marL="974725" lvl="2" indent="-342900"/>
            <a:r>
              <a:rPr lang="en-US" sz="1400" dirty="0">
                <a:solidFill>
                  <a:srgbClr val="000000"/>
                </a:solidFill>
              </a:rPr>
              <a:t>To place the hatch in the right location:</a:t>
            </a:r>
          </a:p>
          <a:p>
            <a:pPr marL="1260475" lvl="3" indent="-342900"/>
            <a:r>
              <a:rPr lang="en-US" sz="1400" dirty="0">
                <a:solidFill>
                  <a:srgbClr val="000000"/>
                </a:solidFill>
              </a:rPr>
              <a:t>Move 10.625” in the -X direction</a:t>
            </a:r>
          </a:p>
          <a:p>
            <a:pPr marL="1260475" lvl="3" indent="-342900"/>
            <a:r>
              <a:rPr lang="en-US" sz="1400" dirty="0">
                <a:solidFill>
                  <a:srgbClr val="000000"/>
                </a:solidFill>
              </a:rPr>
              <a:t>Move length of radius (TANK_OD / 2) in +Y-direction, plus a 3” offset</a:t>
            </a:r>
          </a:p>
          <a:p>
            <a:pPr marL="1260475" lvl="3" indent="-342900"/>
            <a:r>
              <a:rPr lang="en-US" sz="1400" dirty="0">
                <a:solidFill>
                  <a:srgbClr val="000000"/>
                </a:solidFill>
              </a:rPr>
              <a:t>Move it to the edge of the tank body (TANK_L / 2) in the -Z direction, then move it forward by 21.5” (width of hatch), then forward by offset chosen by user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A5A36-FD42-491B-85E8-CB1AE916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864" y="898357"/>
            <a:ext cx="690638" cy="2757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5EB5C7-413F-49B8-915B-124A46790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537" y="3706958"/>
            <a:ext cx="1171074" cy="1363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2C8E0A-3FC6-41B6-8992-3017D8B31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5768" y="4019016"/>
            <a:ext cx="2393266" cy="797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2BC5B-0BA3-496A-BA66-2393018FE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4091" y="990371"/>
            <a:ext cx="1939071" cy="158137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ED6775D-713C-4507-94AB-0687202DADD4}"/>
              </a:ext>
            </a:extLst>
          </p:cNvPr>
          <p:cNvCxnSpPr>
            <a:cxnSpLocks/>
          </p:cNvCxnSpPr>
          <p:nvPr/>
        </p:nvCxnSpPr>
        <p:spPr>
          <a:xfrm flipH="1" flipV="1">
            <a:off x="5879433" y="1315174"/>
            <a:ext cx="1227220" cy="1213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77480BA-F73E-4950-87E7-3266779ACA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8600" y="4058614"/>
            <a:ext cx="2606126" cy="97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6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304379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Example of Matrix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Now let’s put it all together</a:t>
            </a:r>
          </a:p>
          <a:p>
            <a:pPr marL="687388" lvl="1" indent="-342900"/>
            <a:r>
              <a:rPr lang="en-US" sz="1400" dirty="0">
                <a:solidFill>
                  <a:srgbClr val="000000"/>
                </a:solidFill>
              </a:rPr>
              <a:t>Combining the orientation matrix with the offset matrix, we get the final placement matrix as follows (see code that follows to see how this was written):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Placing Components in Assemblies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1A5A36-FD42-491B-85E8-CB1AE9168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4864" y="898357"/>
            <a:ext cx="690638" cy="2757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5EB5C7-413F-49B8-915B-124A46790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537" y="3706958"/>
            <a:ext cx="1171074" cy="1363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42C8E0A-3FC6-41B6-8992-3017D8B31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5768" y="4019016"/>
            <a:ext cx="2393266" cy="797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42BC5B-0BA3-496A-BA66-2393018FE2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4091" y="990371"/>
            <a:ext cx="1939071" cy="1581379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ED6775D-713C-4507-94AB-0687202DADD4}"/>
              </a:ext>
            </a:extLst>
          </p:cNvPr>
          <p:cNvCxnSpPr>
            <a:cxnSpLocks/>
          </p:cNvCxnSpPr>
          <p:nvPr/>
        </p:nvCxnSpPr>
        <p:spPr>
          <a:xfrm flipH="1" flipV="1">
            <a:off x="5879433" y="1315174"/>
            <a:ext cx="1227220" cy="1213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6FDBB1A-3F5C-46D2-B6B0-5602919008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392" y="2760650"/>
            <a:ext cx="4407615" cy="12836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613962-2CF1-483F-8909-4B56F76AD3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2885" y="4184503"/>
            <a:ext cx="4528122" cy="85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6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606549" cy="3394940"/>
          </a:xfrm>
        </p:spPr>
        <p:txBody>
          <a:bodyPr/>
          <a:lstStyle/>
          <a:p>
            <a:r>
              <a:rPr lang="en-US" dirty="0" err="1">
                <a:solidFill>
                  <a:srgbClr val="000000"/>
                </a:solidFill>
              </a:rPr>
              <a:t>iLogic</a:t>
            </a:r>
            <a:r>
              <a:rPr lang="en-US" dirty="0">
                <a:solidFill>
                  <a:srgbClr val="000000"/>
                </a:solidFill>
              </a:rPr>
              <a:t> has built-in code snippet to pass parameters from parent assembly to children components</a:t>
            </a:r>
          </a:p>
          <a:p>
            <a:r>
              <a:rPr lang="en-US" dirty="0">
                <a:solidFill>
                  <a:srgbClr val="000000"/>
                </a:solidFill>
              </a:rPr>
              <a:t>Uses the occurrence names (located in the model browser), and not the filenames (they can be different)</a:t>
            </a:r>
          </a:p>
          <a:p>
            <a:r>
              <a:rPr lang="en-US" dirty="0">
                <a:solidFill>
                  <a:srgbClr val="000000"/>
                </a:solidFill>
              </a:rPr>
              <a:t>Best practice is to name all parameters the same to make it easy to follow the logic between assemblies and components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Parameters Between Files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E5C7102-3B22-44EE-9A94-03B92A288B5C}"/>
              </a:ext>
            </a:extLst>
          </p:cNvPr>
          <p:cNvGrpSpPr/>
          <p:nvPr/>
        </p:nvGrpSpPr>
        <p:grpSpPr>
          <a:xfrm>
            <a:off x="4269936" y="1676809"/>
            <a:ext cx="4710905" cy="2480922"/>
            <a:chOff x="4128295" y="1676809"/>
            <a:chExt cx="4710905" cy="248092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775D03D-6268-4EF1-9A26-0D76C1B60D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6316" b="50000"/>
            <a:stretch/>
          </p:blipFill>
          <p:spPr>
            <a:xfrm>
              <a:off x="4128295" y="1676809"/>
              <a:ext cx="4572000" cy="2164866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A9B6CE9-E44A-43E5-9883-AEA841FBCC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09610" y="2414337"/>
              <a:ext cx="204537" cy="68981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04EC66F-E862-42E5-AF3D-1C21EB3BD2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95937" y="2478505"/>
              <a:ext cx="577516" cy="66574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1E77101-EB99-4381-9ACF-F212557661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65033" y="3253133"/>
              <a:ext cx="1114925" cy="43088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92969F-3492-42AF-A07C-0DA8A4F62574}"/>
                </a:ext>
              </a:extLst>
            </p:cNvPr>
            <p:cNvSpPr txBox="1"/>
            <p:nvPr/>
          </p:nvSpPr>
          <p:spPr>
            <a:xfrm>
              <a:off x="4323347" y="3726844"/>
              <a:ext cx="2302042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Code snippet to pass parameters from assembly to child part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E83DFFD-D8BF-45CB-B5EE-288876FD87D8}"/>
                </a:ext>
              </a:extLst>
            </p:cNvPr>
            <p:cNvSpPr txBox="1"/>
            <p:nvPr/>
          </p:nvSpPr>
          <p:spPr>
            <a:xfrm>
              <a:off x="5751094" y="2044380"/>
              <a:ext cx="1917032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Component Instance Name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00E1ED-88C7-48C5-87C1-08C2A8EC8999}"/>
                </a:ext>
              </a:extLst>
            </p:cNvPr>
            <p:cNvSpPr txBox="1"/>
            <p:nvPr/>
          </p:nvSpPr>
          <p:spPr>
            <a:xfrm>
              <a:off x="7002378" y="3295957"/>
              <a:ext cx="1836822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Name of the parameter to set in the child component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81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7673223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The methods previously reviewed follow the process over and over again throughout the starter kit code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First, create a new copy of the files needed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Then make sure the assembly references the new files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Then place the component into the top-level assembly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Finally, pass parameters so the model updates and gets sized appropriately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Process in Starter Kit </a:t>
            </a:r>
          </a:p>
        </p:txBody>
      </p:sp>
    </p:spTree>
    <p:extLst>
      <p:ext uri="{BB962C8B-B14F-4D97-AF65-F5344CB8AC3E}">
        <p14:creationId xmlns:p14="http://schemas.microsoft.com/office/powerpoint/2010/main" val="284663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4769601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Rather than building all the code in the top assembly, build code in sub-assemblies so they can update themselves</a:t>
            </a:r>
          </a:p>
          <a:p>
            <a:r>
              <a:rPr lang="en-US" dirty="0">
                <a:solidFill>
                  <a:srgbClr val="000000"/>
                </a:solidFill>
              </a:rPr>
              <a:t>This makes the code easier to troubleshoot when there are problems</a:t>
            </a:r>
          </a:p>
          <a:p>
            <a:r>
              <a:rPr lang="en-US" dirty="0">
                <a:solidFill>
                  <a:srgbClr val="000000"/>
                </a:solidFill>
              </a:rPr>
              <a:t>It is also easier to start automating sub-assemblies, then once you have them working, move up to the next level (and so on)</a:t>
            </a:r>
          </a:p>
          <a:p>
            <a:r>
              <a:rPr lang="en-US" dirty="0">
                <a:solidFill>
                  <a:srgbClr val="000000"/>
                </a:solidFill>
              </a:rPr>
              <a:t>Good examples of this: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Tank body sub-assembly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Gunline sub-assembly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Code in Sub-Assemblies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EF65D3-8562-4FC7-AF68-B794049477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790"/>
          <a:stretch/>
        </p:blipFill>
        <p:spPr>
          <a:xfrm>
            <a:off x="4347410" y="2231589"/>
            <a:ext cx="4571999" cy="27807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363737-02EB-4F01-A753-31AE7BAD59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491" b="70139"/>
          <a:stretch/>
        </p:blipFill>
        <p:spPr>
          <a:xfrm>
            <a:off x="5638451" y="971422"/>
            <a:ext cx="2446770" cy="14028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E75597F-8D52-4182-A8F4-EBC08CFD6A5E}"/>
              </a:ext>
            </a:extLst>
          </p:cNvPr>
          <p:cNvCxnSpPr/>
          <p:nvPr/>
        </p:nvCxnSpPr>
        <p:spPr>
          <a:xfrm>
            <a:off x="6200274" y="2203879"/>
            <a:ext cx="232610" cy="1418104"/>
          </a:xfrm>
          <a:prstGeom prst="straightConnector1">
            <a:avLst/>
          </a:prstGeom>
          <a:ln w="19050">
            <a:solidFill>
              <a:srgbClr val="AE1D08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60D548E-45B5-4FF0-B76A-4AC551CAC181}"/>
              </a:ext>
            </a:extLst>
          </p:cNvPr>
          <p:cNvSpPr txBox="1"/>
          <p:nvPr/>
        </p:nvSpPr>
        <p:spPr>
          <a:xfrm>
            <a:off x="5253789" y="2469187"/>
            <a:ext cx="1992146" cy="600164"/>
          </a:xfrm>
          <a:prstGeom prst="rect">
            <a:avLst/>
          </a:prstGeom>
          <a:solidFill>
            <a:schemeClr val="bg1"/>
          </a:solidFill>
          <a:ln w="19050">
            <a:solidFill>
              <a:srgbClr val="AE1D08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These rules will update the  gunline once the parameters have been passed to it</a:t>
            </a:r>
          </a:p>
        </p:txBody>
      </p:sp>
    </p:spTree>
    <p:extLst>
      <p:ext uri="{BB962C8B-B14F-4D97-AF65-F5344CB8AC3E}">
        <p14:creationId xmlns:p14="http://schemas.microsoft.com/office/powerpoint/2010/main" val="406864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3341052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User Interface: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Project ID:</a:t>
            </a:r>
            <a:r>
              <a:rPr lang="en-US" sz="1400" b="1" dirty="0">
                <a:solidFill>
                  <a:srgbClr val="00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This is a required field, and must be unique for each tank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Tank OD:</a:t>
            </a:r>
            <a:r>
              <a:rPr lang="en-US" sz="1400" dirty="0">
                <a:solidFill>
                  <a:srgbClr val="000000"/>
                </a:solidFill>
              </a:rPr>
              <a:t> Valid range is from 24” to 144”, in 6” increments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Tank Length:</a:t>
            </a:r>
            <a:r>
              <a:rPr lang="en-US" sz="1400" dirty="0">
                <a:solidFill>
                  <a:srgbClr val="000000"/>
                </a:solidFill>
              </a:rPr>
              <a:t> Valid range is from 36” to 600”, in 6” increments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Inlet Information: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Only 1 inlet per tank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May be placed on top, or on the front dish head plate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Select offset from front of tank, or top of tank to place the inlet nozzle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Select flange type and end connection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B9F5C-2221-41B0-AFDC-55079AB6F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28295" y="1478150"/>
            <a:ext cx="4848829" cy="30689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426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455351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Drain Info Options: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Optional to have one drain in the front, and one drain in the rear of the tank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Drains are always located centered at the bottom of the tank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For each drain selected to place, may select the flange type and end connection for each one separately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B9F5C-2221-41B0-AFDC-55079AB6F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28295" y="1478150"/>
            <a:ext cx="4848829" cy="3068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202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589462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Purpose: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To give a practical example of how to architect and automate a design process </a:t>
            </a:r>
          </a:p>
          <a:p>
            <a:r>
              <a:rPr lang="en-US" dirty="0">
                <a:solidFill>
                  <a:srgbClr val="000000"/>
                </a:solidFill>
              </a:rPr>
              <a:t>Contents: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Sample dataset that includes all necessary files and code to create an automated 3d model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Documentation that helps familiarize users with contents and setup of the solution</a:t>
            </a:r>
          </a:p>
          <a:p>
            <a:r>
              <a:rPr lang="en-US" dirty="0">
                <a:solidFill>
                  <a:srgbClr val="000000"/>
                </a:solidFill>
              </a:rPr>
              <a:t>Target Audience: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Users that are new to design automation</a:t>
            </a:r>
          </a:p>
          <a:p>
            <a:r>
              <a:rPr lang="en-US" dirty="0">
                <a:solidFill>
                  <a:srgbClr val="000000"/>
                </a:solidFill>
              </a:rPr>
              <a:t>Beneficial Pre-Requisites: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Beginner Visual Basic programming knowledge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Starter Kit?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16CAD7-7A33-4FB6-9317-73D8393B5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3651" y="1287463"/>
            <a:ext cx="3858406" cy="303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8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455351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Tank Access Options: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Manway: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Only valid for tanks with OD 48” or larger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Option to include it (or not)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Can select size between three options (21”, 22” &amp; 25”)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Placed on rear dish of tank</a:t>
            </a:r>
          </a:p>
          <a:p>
            <a:pPr lvl="1"/>
            <a:r>
              <a:rPr lang="en-US" sz="1400" u="sng" dirty="0">
                <a:solidFill>
                  <a:srgbClr val="000000"/>
                </a:solidFill>
              </a:rPr>
              <a:t>Hatches: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Only valid for tanks with OD 60” or larger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Option to include it (or not)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Only one size, and always placed on top of tank body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May select offset from each end based on desired location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B9F5C-2221-41B0-AFDC-55079AB6F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28295" y="1478150"/>
            <a:ext cx="4848828" cy="30689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34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455351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Gunline Info Options: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Option only valid for tanks with OD 60” or larger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Option to include it (or not)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Can select between two sizes (4” or 6”) 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May select flange options for front and rear of gunline independently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Flange options include flange type and end connection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B9F5C-2221-41B0-AFDC-55079AB6F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28295" y="1478150"/>
            <a:ext cx="4848828" cy="3068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238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455351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Sump Info Options: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Option only valid for tanks with OD 60” or larger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Option to include it (or not)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Can select between two sizes (6” or 8”) 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Can set height and project length of the sump outlet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Select flange options for the outlet, including flange type and end connection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B9F5C-2221-41B0-AFDC-55079AB6F2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28296" y="1478150"/>
            <a:ext cx="4848826" cy="3068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782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8" y="1315173"/>
            <a:ext cx="3455351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Let’s make a tank!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and Demonstration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10C952-F410-41D2-B92F-592912A495D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7337" y="1497325"/>
            <a:ext cx="4322214" cy="33949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4697F9-E347-4041-A805-BF07FC0BA2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571" t="18402" r="25835" b="7213"/>
          <a:stretch/>
        </p:blipFill>
        <p:spPr>
          <a:xfrm>
            <a:off x="898357" y="1847258"/>
            <a:ext cx="3124478" cy="269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18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589462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What is not included: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Visual Basic tutorials or instruction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Drawing automation functionality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External rules for </a:t>
            </a:r>
            <a:r>
              <a:rPr lang="en-US" sz="1400" dirty="0" err="1">
                <a:solidFill>
                  <a:srgbClr val="000000"/>
                </a:solidFill>
              </a:rPr>
              <a:t>iLogic</a:t>
            </a:r>
            <a:endParaRPr lang="en-US" sz="1400" dirty="0">
              <a:solidFill>
                <a:srgbClr val="000000"/>
              </a:solidFill>
            </a:endParaRP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Building add-ins or plug-ins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Using Visual Studio for solutions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Debugging techniques or guidance</a:t>
            </a:r>
          </a:p>
          <a:p>
            <a:r>
              <a:rPr lang="en-US" dirty="0">
                <a:solidFill>
                  <a:srgbClr val="000000"/>
                </a:solidFill>
              </a:rPr>
              <a:t>Inventor Software Requirements: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Autodesk Inventor 2020 or higher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Starter Kit?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16CAD7-7A33-4FB6-9317-73D8393B5F1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3651" y="1287463"/>
            <a:ext cx="3858406" cy="303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4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589462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Main Parts of the Tank: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Overall Tank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Creating </a:t>
            </a:r>
            <a:r>
              <a:rPr lang="en-US" sz="1200" dirty="0" err="1">
                <a:solidFill>
                  <a:srgbClr val="000000"/>
                </a:solidFill>
              </a:rPr>
              <a:t>iLogic</a:t>
            </a:r>
            <a:r>
              <a:rPr lang="en-US" sz="1200" dirty="0">
                <a:solidFill>
                  <a:srgbClr val="000000"/>
                </a:solidFill>
              </a:rPr>
              <a:t> forms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Reading data from Excel files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Managing overall assembly creation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Tank Body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Using </a:t>
            </a:r>
            <a:r>
              <a:rPr lang="en-US" sz="1200" dirty="0" err="1">
                <a:solidFill>
                  <a:srgbClr val="000000"/>
                </a:solidFill>
              </a:rPr>
              <a:t>iParts</a:t>
            </a:r>
            <a:r>
              <a:rPr lang="en-US" sz="1200" dirty="0">
                <a:solidFill>
                  <a:srgbClr val="000000"/>
                </a:solidFill>
              </a:rPr>
              <a:t> in solutions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Creating assemblies with constraints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Suppressing assembly-level features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Skid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Subbing out parts in sub-assemblies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Pushing parameters to sub-assemblies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sz="1400" dirty="0">
                <a:solidFill>
                  <a:srgbClr val="000000"/>
                </a:solidFill>
              </a:rPr>
              <a:t>Gunline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Using Select…Case commands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Subbing library components in assemblies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Starter Kit?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D6E31F-5E5F-44C5-A596-B5388D983F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60" t="8365" r="25746" b="7213"/>
          <a:stretch/>
        </p:blipFill>
        <p:spPr>
          <a:xfrm>
            <a:off x="4572000" y="743452"/>
            <a:ext cx="2706911" cy="26499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D219B0-F0E9-44F0-B15C-A007128222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011" t="18402" r="25747" b="7213"/>
          <a:stretch/>
        </p:blipFill>
        <p:spPr>
          <a:xfrm>
            <a:off x="6112042" y="2469579"/>
            <a:ext cx="2883570" cy="2505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4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589462" cy="339494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Main Parts of the Tank:</a:t>
            </a:r>
          </a:p>
          <a:p>
            <a:pPr marL="685800" lvl="1" indent="-342900">
              <a:buFont typeface="+mj-lt"/>
              <a:buAutoNum type="arabicPeriod" startAt="5"/>
            </a:pPr>
            <a:r>
              <a:rPr lang="en-US" sz="1400" dirty="0">
                <a:solidFill>
                  <a:srgbClr val="000000"/>
                </a:solidFill>
              </a:rPr>
              <a:t>Manway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Tank selects and inserts proper manway based on several possible sizes</a:t>
            </a:r>
          </a:p>
          <a:p>
            <a:pPr marL="685800" lvl="1" indent="-342900">
              <a:buFont typeface="+mj-lt"/>
              <a:buAutoNum type="arabicPeriod" startAt="5"/>
            </a:pPr>
            <a:r>
              <a:rPr lang="en-US" sz="1400" dirty="0">
                <a:solidFill>
                  <a:srgbClr val="000000"/>
                </a:solidFill>
              </a:rPr>
              <a:t>Hatch Assembly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Inserted in front, back or both</a:t>
            </a:r>
          </a:p>
          <a:p>
            <a:pPr marL="685800" lvl="1" indent="-342900">
              <a:buFont typeface="+mj-lt"/>
              <a:buAutoNum type="arabicPeriod" startAt="5"/>
            </a:pPr>
            <a:r>
              <a:rPr lang="en-US" sz="1400" dirty="0">
                <a:solidFill>
                  <a:srgbClr val="000000"/>
                </a:solidFill>
              </a:rPr>
              <a:t>Inlet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Inserted on top or front of tank</a:t>
            </a:r>
          </a:p>
          <a:p>
            <a:pPr marL="685800" lvl="1" indent="-342900">
              <a:buFont typeface="+mj-lt"/>
              <a:buAutoNum type="arabicPeriod" startAt="5"/>
            </a:pPr>
            <a:r>
              <a:rPr lang="en-US" sz="1400" dirty="0">
                <a:solidFill>
                  <a:srgbClr val="000000"/>
                </a:solidFill>
              </a:rPr>
              <a:t>Drains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Inserted in front, back or both</a:t>
            </a:r>
          </a:p>
          <a:p>
            <a:pPr marL="685800" lvl="1" indent="-342900">
              <a:buFont typeface="+mj-lt"/>
              <a:buAutoNum type="arabicPeriod" startAt="5"/>
            </a:pPr>
            <a:r>
              <a:rPr lang="en-US" sz="1400" dirty="0">
                <a:solidFill>
                  <a:srgbClr val="000000"/>
                </a:solidFill>
              </a:rPr>
              <a:t>Sump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Trig used to calculate angled pipe length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Uses Try…Catch Visual Basic functionality</a:t>
            </a:r>
          </a:p>
          <a:p>
            <a:pPr marL="973137" lvl="2" indent="-342900"/>
            <a:r>
              <a:rPr lang="en-US" sz="1200" dirty="0">
                <a:solidFill>
                  <a:srgbClr val="000000"/>
                </a:solidFill>
              </a:rPr>
              <a:t>Combines library and project-specific parts</a:t>
            </a:r>
          </a:p>
          <a:p>
            <a:pPr marL="685800" lvl="1" indent="-342900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in the Starter Kit?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0C715C-7972-4858-8423-960C41E352C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032" t="14503" r="26538" b="6900"/>
          <a:stretch/>
        </p:blipFill>
        <p:spPr>
          <a:xfrm>
            <a:off x="5420146" y="211526"/>
            <a:ext cx="3381687" cy="32966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E38933-01BE-4929-B52C-FE72ED9034A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56" t="18713" r="26274" b="6901"/>
          <a:stretch/>
        </p:blipFill>
        <p:spPr>
          <a:xfrm>
            <a:off x="4467725" y="2680650"/>
            <a:ext cx="2735179" cy="235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2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1: Download the Kit (provide link here?)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Put a screenshot of the web page here (along with the address)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</p:spTree>
    <p:extLst>
      <p:ext uri="{BB962C8B-B14F-4D97-AF65-F5344CB8AC3E}">
        <p14:creationId xmlns:p14="http://schemas.microsoft.com/office/powerpoint/2010/main" val="276693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3362098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2: Unzip all files</a:t>
            </a:r>
          </a:p>
          <a:p>
            <a:r>
              <a:rPr lang="en-US" dirty="0">
                <a:solidFill>
                  <a:srgbClr val="000000"/>
                </a:solidFill>
              </a:rPr>
              <a:t>Recommended deployment: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Create a new folder on the C:\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Name it “Automation Starter Kit”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All capitalization and spacing needs to be exact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Unzip files in this new folder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</a:rPr>
              <a:t>Make sure the unzip tool does not create a new folder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Folder structure should look similar to the screenshot shown to the right once all files and folders are unzipped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FC6384-6471-4DD7-BB70-97CE23836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658" y="982149"/>
            <a:ext cx="3188420" cy="19481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BBB2ED-B11F-475A-A663-751767ABD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945" y="3187285"/>
            <a:ext cx="4841847" cy="18037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197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4189" y="1315173"/>
            <a:ext cx="4644072" cy="33949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Step 3: Set the Project File</a:t>
            </a:r>
          </a:p>
          <a:p>
            <a:r>
              <a:rPr lang="en-US" dirty="0">
                <a:solidFill>
                  <a:srgbClr val="000000"/>
                </a:solidFill>
              </a:rPr>
              <a:t>Open Inventor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Click “Projects” command on the ribbon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In the Project window, click “Browse…” button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Navigate to where files were unzipped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Select the “Automation Starter Kit” project file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Click “Open”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Started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EDF802-4FB6-4794-AFE9-9CC50A9D9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8261" y="1391373"/>
            <a:ext cx="3624816" cy="275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0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2.xml><?xml version="1.0" encoding="utf-8"?>
<a:theme xmlns:a="http://schemas.openxmlformats.org/drawingml/2006/main" name="1_2016 Autodesk Corporate template 16x9">
  <a:themeElements>
    <a:clrScheme name="Custom 5">
      <a:dk1>
        <a:srgbClr val="3C3C3C"/>
      </a:dk1>
      <a:lt1>
        <a:srgbClr val="FFFFFF"/>
      </a:lt1>
      <a:dk2>
        <a:srgbClr val="0696D7"/>
      </a:dk2>
      <a:lt2>
        <a:srgbClr val="FFFFFF"/>
      </a:lt2>
      <a:accent1>
        <a:srgbClr val="87BC40"/>
      </a:accent1>
      <a:accent2>
        <a:srgbClr val="32BCAD"/>
      </a:accent2>
      <a:accent3>
        <a:srgbClr val="1858A8"/>
      </a:accent3>
      <a:accent4>
        <a:srgbClr val="EE8822"/>
      </a:accent4>
      <a:accent5>
        <a:srgbClr val="DD2222"/>
      </a:accent5>
      <a:accent6>
        <a:srgbClr val="A70063"/>
      </a:accent6>
      <a:hlink>
        <a:srgbClr val="0696D7"/>
      </a:hlink>
      <a:folHlink>
        <a:srgbClr val="0696D7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_corporate_PPT_template_16x9_Arial" id="{CF06FA20-D6FC-5643-ADDE-31072E722A97}" vid="{EABEC9F6-B751-674C-A7B0-046A4ED5C93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2017_corporate_PPT_template_16x9_Arial</Template>
  <TotalTime>12288</TotalTime>
  <Words>2100</Words>
  <Application>Microsoft Office PowerPoint</Application>
  <PresentationFormat>On-screen Show (16:9)</PresentationFormat>
  <Paragraphs>291</Paragraphs>
  <Slides>34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Artifakt ElementOfc</vt:lpstr>
      <vt:lpstr>Calibri</vt:lpstr>
      <vt:lpstr>Proxima Nova</vt:lpstr>
      <vt:lpstr>Proxima Nova Extrabold</vt:lpstr>
      <vt:lpstr>Proxima Nova Medium</vt:lpstr>
      <vt:lpstr>Wingdings</vt:lpstr>
      <vt:lpstr>2016 Autodesk Corporate template 16x9</vt:lpstr>
      <vt:lpstr>1_2016 Autodesk Corporate template 16x9</vt:lpstr>
      <vt:lpstr>Automation Starter Kit: Introduction to the Kit</vt:lpstr>
      <vt:lpstr>Agenda</vt:lpstr>
      <vt:lpstr>What is the Starter Kit?</vt:lpstr>
      <vt:lpstr>What is the Starter Kit?</vt:lpstr>
      <vt:lpstr>What’s in the Starter Kit?</vt:lpstr>
      <vt:lpstr>What’s in the Starter Kit?</vt:lpstr>
      <vt:lpstr>How to Get Started</vt:lpstr>
      <vt:lpstr>How to Get Started</vt:lpstr>
      <vt:lpstr>How to Get Started</vt:lpstr>
      <vt:lpstr>How to Get Started</vt:lpstr>
      <vt:lpstr>How to Get Started</vt:lpstr>
      <vt:lpstr>How to Get Started</vt:lpstr>
      <vt:lpstr>Important Concepts</vt:lpstr>
      <vt:lpstr>Typical New Design Workflow</vt:lpstr>
      <vt:lpstr>Typical New Design Workflow</vt:lpstr>
      <vt:lpstr>Typical New Design Workflow</vt:lpstr>
      <vt:lpstr>Typical New Design Workflow</vt:lpstr>
      <vt:lpstr>Placing Components in Assemblies</vt:lpstr>
      <vt:lpstr>Placing Components in Assemblies</vt:lpstr>
      <vt:lpstr>Placing Components in Assemblies</vt:lpstr>
      <vt:lpstr>Placing Components in Assemblies</vt:lpstr>
      <vt:lpstr>Placing Components in Assemblies</vt:lpstr>
      <vt:lpstr>Placing Components in Assemblies</vt:lpstr>
      <vt:lpstr>Placing Components in Assemblies</vt:lpstr>
      <vt:lpstr>Passing Parameters Between Files</vt:lpstr>
      <vt:lpstr>Common Process in Starter Kit </vt:lpstr>
      <vt:lpstr>Building Code in Sub-Assemblies</vt:lpstr>
      <vt:lpstr>Overview and Demonstration</vt:lpstr>
      <vt:lpstr>Overview and Demonstration</vt:lpstr>
      <vt:lpstr>Overview and Demonstration</vt:lpstr>
      <vt:lpstr>Overview and Demonstration</vt:lpstr>
      <vt:lpstr>Overview and Demonstration</vt:lpstr>
      <vt:lpstr>Overview and Demonstration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slide: Main title can extend over one  or two lines and is in Arial 30pt</dc:title>
  <dc:subject>KETIV PowerPoint template</dc:subject>
  <dc:creator>Chad Lethbridge</dc:creator>
  <cp:keywords/>
  <dc:description/>
  <cp:lastModifiedBy>Nathan Eliason</cp:lastModifiedBy>
  <cp:revision>179</cp:revision>
  <dcterms:created xsi:type="dcterms:W3CDTF">2018-03-22T14:12:40Z</dcterms:created>
  <dcterms:modified xsi:type="dcterms:W3CDTF">2020-06-03T07:07:34Z</dcterms:modified>
  <cp:category/>
</cp:coreProperties>
</file>