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6" r:id="rId1"/>
    <p:sldMasterId id="2147483728" r:id="rId2"/>
  </p:sldMasterIdLst>
  <p:notesMasterIdLst>
    <p:notesMasterId r:id="rId11"/>
  </p:notesMasterIdLst>
  <p:handoutMasterIdLst>
    <p:handoutMasterId r:id="rId12"/>
  </p:handoutMasterIdLst>
  <p:sldIdLst>
    <p:sldId id="343" r:id="rId3"/>
    <p:sldId id="277" r:id="rId4"/>
    <p:sldId id="327" r:id="rId5"/>
    <p:sldId id="358" r:id="rId6"/>
    <p:sldId id="359" r:id="rId7"/>
    <p:sldId id="360" r:id="rId8"/>
    <p:sldId id="361" r:id="rId9"/>
    <p:sldId id="276" r:id="rId10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" userDrawn="1">
          <p15:clr>
            <a:srgbClr val="A4A3A4"/>
          </p15:clr>
        </p15:guide>
        <p15:guide id="2" pos="305" userDrawn="1">
          <p15:clr>
            <a:srgbClr val="A4A3A4"/>
          </p15:clr>
        </p15:guide>
        <p15:guide id="3" pos="5455" userDrawn="1">
          <p15:clr>
            <a:srgbClr val="A4A3A4"/>
          </p15:clr>
        </p15:guide>
        <p15:guide id="4" orient="horz" pos="29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797"/>
    <a:srgbClr val="AE1D08"/>
    <a:srgbClr val="E0401C"/>
    <a:srgbClr val="0C5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9" autoAdjust="0"/>
    <p:restoredTop sz="83901" autoAdjust="0"/>
  </p:normalViewPr>
  <p:slideViewPr>
    <p:cSldViewPr snapToGrid="0" snapToObjects="1">
      <p:cViewPr varScale="1">
        <p:scale>
          <a:sx n="150" d="100"/>
          <a:sy n="150" d="100"/>
        </p:scale>
        <p:origin x="858" y="114"/>
      </p:cViewPr>
      <p:guideLst>
        <p:guide orient="horz" pos="271"/>
        <p:guide pos="305"/>
        <p:guide pos="5455"/>
        <p:guide orient="horz" pos="296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8" d="100"/>
          <a:sy n="118" d="100"/>
        </p:scale>
        <p:origin x="3008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C0E31-8309-FE44-B81C-441AC0D10FDC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0B36B-C8E3-E440-9537-8D78973E6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65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1C9F2E91-7B5B-7B47-A6B7-41F52DF9CFF5}" type="datetimeFigureOut">
              <a:rPr lang="en-US" smtClean="0"/>
              <a:pPr/>
              <a:t>6/2/2020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BDD7571-E87A-5642-8000-463B5F503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3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7100" y="569913"/>
            <a:ext cx="4941888" cy="27797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77331" y="4343400"/>
            <a:ext cx="5795318" cy="4454611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E9330B-B1DA-214B-A229-0CB8492B91A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020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D7571-E87A-5642-8000-463B5F50396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3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4188" y="1315173"/>
            <a:ext cx="8175625" cy="33949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  <a:lvl2pPr marL="630238" indent="-287338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2pPr>
            <a:lvl3pPr marL="917575" indent="-263525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3pPr>
            <a:lvl4pPr marL="1203325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4pPr>
            <a:lvl5pPr marL="2303326" indent="-201538">
              <a:buClr>
                <a:schemeClr val="accent4"/>
              </a:buClr>
              <a:buSzPct val="100000"/>
              <a:buFont typeface="Wingdings" charset="2"/>
              <a:buChar char="§"/>
              <a:defRPr sz="1700" b="0">
                <a:solidFill>
                  <a:schemeClr val="tx1"/>
                </a:solidFill>
                <a:latin typeface="Artifakt ElementOfc"/>
                <a:cs typeface="Artifakt ElementOfc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3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1" userDrawn="1">
          <p15:clr>
            <a:srgbClr val="FBAE40"/>
          </p15:clr>
        </p15:guide>
        <p15:guide id="2" pos="305" userDrawn="1">
          <p15:clr>
            <a:srgbClr val="FBAE40"/>
          </p15:clr>
        </p15:guide>
        <p15:guide id="3" orient="horz" pos="2967" userDrawn="1">
          <p15:clr>
            <a:srgbClr val="FBAE40"/>
          </p15:clr>
        </p15:guide>
        <p15:guide id="4" pos="545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0" y="1976051"/>
            <a:ext cx="3277596" cy="96169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rgbClr val="969797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5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chemeClr val="bg1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2" y="1976051"/>
            <a:ext cx="3277592" cy="96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9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2 column)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sz="1800" baseline="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Image Space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>
            <a:lvl1pPr marL="285750" marR="0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/>
            </a:lvl1pPr>
          </a:lstStyle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Subheading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0" y="1976051"/>
            <a:ext cx="3277596" cy="96169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rgbClr val="969797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chemeClr val="bg1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2" y="1976051"/>
            <a:ext cx="3277592" cy="96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1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201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4" b="22310"/>
          <a:stretch/>
        </p:blipFill>
        <p:spPr>
          <a:xfrm>
            <a:off x="0" y="-4387"/>
            <a:ext cx="7152410" cy="514788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9942" y="2007971"/>
            <a:ext cx="4029304" cy="2904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 baseline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9941" y="2307205"/>
            <a:ext cx="4029305" cy="236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200" b="0" i="0" baseline="0">
                <a:solidFill>
                  <a:schemeClr val="bg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89943" y="427263"/>
            <a:ext cx="2253258" cy="236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200" b="0" i="0" baseline="0">
                <a:solidFill>
                  <a:schemeClr val="bg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</a:lstStyle>
          <a:p>
            <a:pPr lvl="0"/>
            <a:r>
              <a:rPr lang="en-US" dirty="0"/>
              <a:t>Presentation 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939" y="663674"/>
            <a:ext cx="5277817" cy="1335504"/>
          </a:xfrm>
          <a:prstGeom prst="rect">
            <a:avLst/>
          </a:prstGeom>
        </p:spPr>
        <p:txBody>
          <a:bodyPr vert="horz" lIns="0"/>
          <a:lstStyle>
            <a:lvl1pPr>
              <a:defRPr sz="3000" b="1" i="0">
                <a:solidFill>
                  <a:schemeClr val="bg1"/>
                </a:solidFill>
                <a:latin typeface="Proxima Nova Extrabold" charset="0"/>
                <a:ea typeface="Proxima Nova Extrabold" charset="0"/>
                <a:cs typeface="Proxima Nova Extrabol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20" y="2577395"/>
            <a:ext cx="1061980" cy="14485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08" y="3130102"/>
            <a:ext cx="1353317" cy="3328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6" t="40994" b="1077"/>
          <a:stretch/>
        </p:blipFill>
        <p:spPr>
          <a:xfrm>
            <a:off x="0" y="-4387"/>
            <a:ext cx="2788194" cy="51478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B3D9CD-3926-024F-BC77-9BCA979B18C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5795" y="4590548"/>
            <a:ext cx="1277905" cy="274750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61D00015-2B22-7341-8153-0C3681EA274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2176" y="4033649"/>
            <a:ext cx="1763492" cy="54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4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5">
          <p15:clr>
            <a:srgbClr val="FBAE40"/>
          </p15:clr>
        </p15:guide>
        <p15:guide id="2" orient="horz" pos="271">
          <p15:clr>
            <a:srgbClr val="FBAE40"/>
          </p15:clr>
        </p15:guide>
        <p15:guide id="3" pos="5455">
          <p15:clr>
            <a:srgbClr val="FBAE40"/>
          </p15:clr>
        </p15:guide>
        <p15:guide id="4" orient="horz" pos="296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eywo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91425" tIns="45712" rIns="91425" bIns="45712" anchor="ctr"/>
          <a:lstStyle>
            <a:lvl1pPr algn="ctr">
              <a:defRPr sz="6000" b="1" i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Keyword slide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43" y="471104"/>
            <a:ext cx="1235142" cy="5718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5451">
          <p15:clr>
            <a:srgbClr val="FBAE40"/>
          </p15:clr>
        </p15:guide>
        <p15:guide id="3" orient="horz" pos="272">
          <p15:clr>
            <a:srgbClr val="FBAE40"/>
          </p15:clr>
        </p15:guide>
        <p15:guide id="4" orient="horz" pos="297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4188" y="1315173"/>
            <a:ext cx="8175625" cy="33949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  <a:lvl2pPr marL="630238" indent="-287338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2pPr>
            <a:lvl3pPr marL="917575" indent="-263525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3pPr>
            <a:lvl4pPr marL="1203325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4pPr>
            <a:lvl5pPr marL="2303326" indent="-201538">
              <a:buClr>
                <a:schemeClr val="accent4"/>
              </a:buClr>
              <a:buSzPct val="100000"/>
              <a:buFont typeface="Wingdings" charset="2"/>
              <a:buChar char="§"/>
              <a:defRPr sz="1700" b="0">
                <a:solidFill>
                  <a:schemeClr val="tx1"/>
                </a:solidFill>
                <a:latin typeface="Artifakt ElementOfc"/>
                <a:cs typeface="Artifakt ElementOfc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02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1">
          <p15:clr>
            <a:srgbClr val="FBAE40"/>
          </p15:clr>
        </p15:guide>
        <p15:guide id="2" pos="305">
          <p15:clr>
            <a:srgbClr val="FBAE40"/>
          </p15:clr>
        </p15:guide>
        <p15:guide id="3" orient="horz" pos="2967">
          <p15:clr>
            <a:srgbClr val="FBAE40"/>
          </p15:clr>
        </p15:guide>
        <p15:guide id="4" pos="545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8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</p:spPr>
        <p:txBody>
          <a:bodyPr/>
          <a:lstStyle>
            <a:lvl1pPr marL="171450" indent="-171450">
              <a:buFont typeface="Wingdings" charset="2"/>
              <a:buChar char="§"/>
              <a:defRPr sz="180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Second column 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First column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850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2 column)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sz="1800" baseline="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Image Space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>
            <a:lvl1pPr marL="285750" marR="0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/>
            </a:lvl1pPr>
          </a:lstStyle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Subheading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46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46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7" r:id="rId2"/>
    <p:sldLayoutId id="2147483725" r:id="rId3"/>
    <p:sldLayoutId id="2147483723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tifakt ElementOfc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tifakt ElementOfc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tifakt ElementOfc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tifakt ElementOfc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482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tifakt ElementOfc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tifakt ElementOfc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tifakt ElementOfc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tifakt ElementOfc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89942" y="2050306"/>
            <a:ext cx="4029304" cy="290441"/>
          </a:xfrm>
        </p:spPr>
        <p:txBody>
          <a:bodyPr/>
          <a:lstStyle/>
          <a:p>
            <a:r>
              <a:rPr lang="en-US" dirty="0"/>
              <a:t>Nathan Eliason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89941" y="2349540"/>
            <a:ext cx="4029305" cy="236411"/>
          </a:xfrm>
        </p:spPr>
        <p:txBody>
          <a:bodyPr/>
          <a:lstStyle/>
          <a:p>
            <a:r>
              <a:rPr lang="en-US" dirty="0"/>
              <a:t>Senior Technical Consultant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Version 1.0 – June 2020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89940" y="663674"/>
            <a:ext cx="5079588" cy="1335504"/>
          </a:xfrm>
        </p:spPr>
        <p:txBody>
          <a:bodyPr/>
          <a:lstStyle/>
          <a:p>
            <a:r>
              <a:rPr lang="en-US" dirty="0"/>
              <a:t>Automation Starter Kit:</a:t>
            </a:r>
            <a:br>
              <a:rPr lang="en-US" dirty="0"/>
            </a:br>
            <a:r>
              <a:rPr lang="en-US" dirty="0"/>
              <a:t>Manway &amp; Hatch Details</a:t>
            </a:r>
          </a:p>
        </p:txBody>
      </p:sp>
    </p:spTree>
    <p:extLst>
      <p:ext uri="{BB962C8B-B14F-4D97-AF65-F5344CB8AC3E}">
        <p14:creationId xmlns:p14="http://schemas.microsoft.com/office/powerpoint/2010/main" val="91683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84188" y="1315173"/>
            <a:ext cx="3727203" cy="3394940"/>
          </a:xfrm>
        </p:spPr>
        <p:txBody>
          <a:bodyPr/>
          <a:lstStyle/>
          <a:p>
            <a:r>
              <a:rPr lang="en-US" sz="1700" dirty="0">
                <a:solidFill>
                  <a:srgbClr val="000000"/>
                </a:solidFill>
              </a:rPr>
              <a:t>Manway</a:t>
            </a:r>
          </a:p>
          <a:p>
            <a:pPr lvl="1"/>
            <a:r>
              <a:rPr lang="en-US" sz="1500" dirty="0">
                <a:solidFill>
                  <a:srgbClr val="000000"/>
                </a:solidFill>
              </a:rPr>
              <a:t>21” Size</a:t>
            </a:r>
          </a:p>
          <a:p>
            <a:pPr lvl="1"/>
            <a:r>
              <a:rPr lang="en-US" sz="1500" dirty="0">
                <a:solidFill>
                  <a:srgbClr val="000000"/>
                </a:solidFill>
              </a:rPr>
              <a:t>22” Size</a:t>
            </a:r>
          </a:p>
          <a:p>
            <a:pPr lvl="1"/>
            <a:r>
              <a:rPr lang="en-US" sz="1500" dirty="0">
                <a:solidFill>
                  <a:srgbClr val="000000"/>
                </a:solidFill>
              </a:rPr>
              <a:t>25” Size</a:t>
            </a:r>
          </a:p>
          <a:p>
            <a:r>
              <a:rPr lang="en-US" sz="1700" dirty="0">
                <a:solidFill>
                  <a:srgbClr val="000000"/>
                </a:solidFill>
              </a:rPr>
              <a:t>Hatch</a:t>
            </a:r>
          </a:p>
          <a:p>
            <a:pPr lvl="1"/>
            <a:r>
              <a:rPr lang="en-US" sz="1500" dirty="0">
                <a:solidFill>
                  <a:srgbClr val="000000"/>
                </a:solidFill>
              </a:rPr>
              <a:t>20” Size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Components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1E891D-A12D-495D-8E2B-DC364B5703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3803" y="858838"/>
            <a:ext cx="4074277" cy="28765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A6B923-2D27-4D5F-BC7C-C807A1E376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8112" y="1540187"/>
            <a:ext cx="3507137" cy="349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3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4252912" cy="3394940"/>
          </a:xfrm>
        </p:spPr>
        <p:txBody>
          <a:bodyPr/>
          <a:lstStyle/>
          <a:p>
            <a:r>
              <a:rPr lang="en-US" sz="1700" dirty="0"/>
              <a:t>21” Manway assembly</a:t>
            </a:r>
          </a:p>
          <a:p>
            <a:r>
              <a:rPr lang="en-US" sz="1700" dirty="0"/>
              <a:t>Always located at rear of assembly</a:t>
            </a:r>
          </a:p>
          <a:p>
            <a:r>
              <a:rPr lang="en-US" sz="1700" dirty="0"/>
              <a:t>Only applicable to tanks with OD &gt;= 48”</a:t>
            </a:r>
          </a:p>
          <a:p>
            <a:r>
              <a:rPr lang="en-US" sz="1700" dirty="0"/>
              <a:t>Static assembly located in the library</a:t>
            </a:r>
          </a:p>
          <a:p>
            <a:r>
              <a:rPr lang="en-US" sz="1700" dirty="0"/>
              <a:t>Top-level tank assembly will insert it based on matrix positioning</a:t>
            </a:r>
          </a:p>
          <a:p>
            <a:pPr lvl="1"/>
            <a:r>
              <a:rPr lang="en-US" sz="1500" dirty="0"/>
              <a:t>Matrix positioning uses the point of origin to locate and orient the assembly</a:t>
            </a:r>
          </a:p>
          <a:p>
            <a:r>
              <a:rPr lang="en-US" sz="1700" dirty="0"/>
              <a:t>Component Rules:</a:t>
            </a:r>
          </a:p>
          <a:p>
            <a:pPr lvl="1"/>
            <a:r>
              <a:rPr lang="en-US" sz="1500" dirty="0"/>
              <a:t>None</a:t>
            </a:r>
          </a:p>
          <a:p>
            <a:pPr lvl="1"/>
            <a:endParaRPr lang="en-US" sz="17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Manway – 21” Size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3CD86-0637-4A92-ABC0-87290F20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8836" y="920749"/>
            <a:ext cx="1535138" cy="21603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BB9A6C-350D-45F5-8969-B68C44303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4838700" y="920748"/>
            <a:ext cx="2171700" cy="21552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BA5631-28BA-4CD1-A0C7-11555247C6B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400000">
            <a:off x="6153150" y="3012643"/>
            <a:ext cx="1934849" cy="1927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4252912" cy="3394940"/>
          </a:xfrm>
        </p:spPr>
        <p:txBody>
          <a:bodyPr/>
          <a:lstStyle/>
          <a:p>
            <a:r>
              <a:rPr lang="en-US" sz="1700" dirty="0"/>
              <a:t>22” Manway assembly</a:t>
            </a:r>
          </a:p>
          <a:p>
            <a:r>
              <a:rPr lang="en-US" sz="1700" dirty="0"/>
              <a:t>Always located at rear of assembly</a:t>
            </a:r>
          </a:p>
          <a:p>
            <a:r>
              <a:rPr lang="en-US" sz="1700" dirty="0"/>
              <a:t>Only applicable to tanks with OD &gt;= 48”</a:t>
            </a:r>
          </a:p>
          <a:p>
            <a:r>
              <a:rPr lang="en-US" sz="1700" dirty="0"/>
              <a:t>Static assembly located in the library</a:t>
            </a:r>
          </a:p>
          <a:p>
            <a:r>
              <a:rPr lang="en-US" sz="1700" dirty="0"/>
              <a:t>Top-level tank assembly will insert it based on matrix positioning</a:t>
            </a:r>
          </a:p>
          <a:p>
            <a:pPr lvl="1"/>
            <a:r>
              <a:rPr lang="en-US" sz="1500" dirty="0"/>
              <a:t>Matrix positioning uses the point of origin to locate and orient the assembly</a:t>
            </a:r>
          </a:p>
          <a:p>
            <a:r>
              <a:rPr lang="en-US" sz="1700" dirty="0"/>
              <a:t>Component Rules:</a:t>
            </a:r>
          </a:p>
          <a:p>
            <a:pPr lvl="1"/>
            <a:r>
              <a:rPr lang="en-US" sz="1500" dirty="0"/>
              <a:t>None</a:t>
            </a:r>
          </a:p>
          <a:p>
            <a:pPr lvl="1"/>
            <a:endParaRPr lang="en-US" sz="17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Manway – 22” Size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3CD86-0637-4A92-ABC0-87290F20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38836" y="934306"/>
            <a:ext cx="1535138" cy="21332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BB9A6C-350D-45F5-8969-B68C443034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55085" y="920748"/>
            <a:ext cx="2138929" cy="21552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BA5631-28BA-4CD1-A0C7-11555247C6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53150" y="3056428"/>
            <a:ext cx="1934849" cy="183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64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4252912" cy="3394940"/>
          </a:xfrm>
        </p:spPr>
        <p:txBody>
          <a:bodyPr/>
          <a:lstStyle/>
          <a:p>
            <a:r>
              <a:rPr lang="en-US" sz="1700" dirty="0"/>
              <a:t>25” Manway assembly</a:t>
            </a:r>
          </a:p>
          <a:p>
            <a:r>
              <a:rPr lang="en-US" sz="1700" dirty="0"/>
              <a:t>Always located at rear of assembly</a:t>
            </a:r>
          </a:p>
          <a:p>
            <a:r>
              <a:rPr lang="en-US" sz="1700" dirty="0"/>
              <a:t>Only applicable to tanks with OD &gt;= 48”</a:t>
            </a:r>
          </a:p>
          <a:p>
            <a:r>
              <a:rPr lang="en-US" sz="1700" dirty="0"/>
              <a:t>Static assembly located in the library</a:t>
            </a:r>
          </a:p>
          <a:p>
            <a:r>
              <a:rPr lang="en-US" sz="1700" dirty="0"/>
              <a:t>Top-level tank assembly will insert it based on matrix positioning</a:t>
            </a:r>
          </a:p>
          <a:p>
            <a:pPr lvl="1"/>
            <a:r>
              <a:rPr lang="en-US" sz="1500" dirty="0"/>
              <a:t>Matrix positioning uses the point of origin to locate and orient the assembly</a:t>
            </a:r>
          </a:p>
          <a:p>
            <a:r>
              <a:rPr lang="en-US" sz="1700" dirty="0"/>
              <a:t>Component Rules:</a:t>
            </a:r>
          </a:p>
          <a:p>
            <a:pPr lvl="1"/>
            <a:r>
              <a:rPr lang="en-US" sz="1500" dirty="0"/>
              <a:t>None</a:t>
            </a:r>
          </a:p>
          <a:p>
            <a:pPr lvl="1"/>
            <a:endParaRPr lang="en-US" sz="17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Manway – 25” Size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3CD86-0637-4A92-ABC0-87290F20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438836" y="1027519"/>
            <a:ext cx="1535138" cy="19468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BB9A6C-350D-45F5-8969-B68C443034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55085" y="926810"/>
            <a:ext cx="2138929" cy="21431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BA5631-28BA-4CD1-A0C7-11555247C6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67707" y="3056428"/>
            <a:ext cx="1905735" cy="183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6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4252912" cy="3394940"/>
          </a:xfrm>
        </p:spPr>
        <p:txBody>
          <a:bodyPr/>
          <a:lstStyle/>
          <a:p>
            <a:r>
              <a:rPr lang="en-US" sz="1700" dirty="0"/>
              <a:t>Each manway has a slightly different origin point in the Z-axis of the tank</a:t>
            </a:r>
          </a:p>
          <a:p>
            <a:r>
              <a:rPr lang="en-US" sz="1700" dirty="0"/>
              <a:t>Several lines of code are used to set different Z-axis offsets, based on the specific manway inserted into the assembly</a:t>
            </a:r>
          </a:p>
          <a:p>
            <a:r>
              <a:rPr lang="en-US" sz="1700" dirty="0"/>
              <a:t>In general, it’s good practice to keep models of library components as consistent as possible so it doesn’t require a lot of extra code to handle different requirements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Manway – Horizontal Placement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3CD86-0637-4A92-ABC0-87290F20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671267" y="932269"/>
            <a:ext cx="1535138" cy="19468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252675-D28F-4F87-9F3D-52F0F59676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8836" y="3035300"/>
            <a:ext cx="1417818" cy="19952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63573D-2DD7-4D42-ADFD-70461C95C8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49636" y="2331306"/>
            <a:ext cx="1535138" cy="21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5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4252912" cy="3394940"/>
          </a:xfrm>
        </p:spPr>
        <p:txBody>
          <a:bodyPr/>
          <a:lstStyle/>
          <a:p>
            <a:r>
              <a:rPr lang="en-US" sz="1700" dirty="0"/>
              <a:t>20” Hatch assembly – only one available</a:t>
            </a:r>
          </a:p>
          <a:p>
            <a:r>
              <a:rPr lang="en-US" sz="1700" dirty="0"/>
              <a:t>Always on top of tank body</a:t>
            </a:r>
          </a:p>
          <a:p>
            <a:r>
              <a:rPr lang="en-US" sz="1700" dirty="0"/>
              <a:t>Option to have them at front or at back of assembly</a:t>
            </a:r>
          </a:p>
          <a:p>
            <a:r>
              <a:rPr lang="en-US" sz="1700" dirty="0"/>
              <a:t>Only applicable to tanks with OD &gt;= 60”</a:t>
            </a:r>
          </a:p>
          <a:p>
            <a:r>
              <a:rPr lang="en-US" sz="1700" dirty="0"/>
              <a:t>Static assembly located in the library</a:t>
            </a:r>
          </a:p>
          <a:p>
            <a:r>
              <a:rPr lang="en-US" sz="1700" dirty="0"/>
              <a:t>Top-level tank assembly will insert it based on matrix positioning</a:t>
            </a:r>
          </a:p>
          <a:p>
            <a:pPr lvl="1"/>
            <a:r>
              <a:rPr lang="en-US" sz="1500" dirty="0"/>
              <a:t>Matrix positioning uses the point of origin to locate and orient the assembly</a:t>
            </a:r>
          </a:p>
          <a:p>
            <a:r>
              <a:rPr lang="en-US" sz="1700" dirty="0"/>
              <a:t>Component Rules:</a:t>
            </a:r>
          </a:p>
          <a:p>
            <a:pPr lvl="1"/>
            <a:r>
              <a:rPr lang="en-US" sz="1500" dirty="0"/>
              <a:t>None</a:t>
            </a:r>
          </a:p>
          <a:p>
            <a:pPr lvl="1"/>
            <a:endParaRPr lang="en-US" sz="17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Hatch – 20” Size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E3CD86-0637-4A92-ABC0-87290F201C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59190" y="1027519"/>
            <a:ext cx="494429" cy="19468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BB9A6C-350D-45F5-8969-B68C443034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46534" y="926810"/>
            <a:ext cx="1756031" cy="21431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BA5631-28BA-4CD1-A0C7-11555247C6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167707" y="3302517"/>
            <a:ext cx="1905735" cy="13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7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18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2016 Autodesk Corporate template 16x9">
  <a:themeElements>
    <a:clrScheme name="Custom 5">
      <a:dk1>
        <a:srgbClr val="3C3C3C"/>
      </a:dk1>
      <a:lt1>
        <a:srgbClr val="FFFFFF"/>
      </a:lt1>
      <a:dk2>
        <a:srgbClr val="0696D7"/>
      </a:dk2>
      <a:lt2>
        <a:srgbClr val="FFFFFF"/>
      </a:lt2>
      <a:accent1>
        <a:srgbClr val="87BC40"/>
      </a:accent1>
      <a:accent2>
        <a:srgbClr val="32BCAD"/>
      </a:accent2>
      <a:accent3>
        <a:srgbClr val="1858A8"/>
      </a:accent3>
      <a:accent4>
        <a:srgbClr val="EE8822"/>
      </a:accent4>
      <a:accent5>
        <a:srgbClr val="DD2222"/>
      </a:accent5>
      <a:accent6>
        <a:srgbClr val="A70063"/>
      </a:accent6>
      <a:hlink>
        <a:srgbClr val="0696D7"/>
      </a:hlink>
      <a:folHlink>
        <a:srgbClr val="0696D7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7_corporate_PPT_template_16x9_Arial" id="{CF06FA20-D6FC-5643-ADDE-31072E722A97}" vid="{EABEC9F6-B751-674C-A7B0-046A4ED5C939}"/>
    </a:ext>
  </a:extLst>
</a:theme>
</file>

<file path=ppt/theme/theme2.xml><?xml version="1.0" encoding="utf-8"?>
<a:theme xmlns:a="http://schemas.openxmlformats.org/drawingml/2006/main" name="1_2016 Autodesk Corporate template 16x9">
  <a:themeElements>
    <a:clrScheme name="Custom 5">
      <a:dk1>
        <a:srgbClr val="3C3C3C"/>
      </a:dk1>
      <a:lt1>
        <a:srgbClr val="FFFFFF"/>
      </a:lt1>
      <a:dk2>
        <a:srgbClr val="0696D7"/>
      </a:dk2>
      <a:lt2>
        <a:srgbClr val="FFFFFF"/>
      </a:lt2>
      <a:accent1>
        <a:srgbClr val="87BC40"/>
      </a:accent1>
      <a:accent2>
        <a:srgbClr val="32BCAD"/>
      </a:accent2>
      <a:accent3>
        <a:srgbClr val="1858A8"/>
      </a:accent3>
      <a:accent4>
        <a:srgbClr val="EE8822"/>
      </a:accent4>
      <a:accent5>
        <a:srgbClr val="DD2222"/>
      </a:accent5>
      <a:accent6>
        <a:srgbClr val="A70063"/>
      </a:accent6>
      <a:hlink>
        <a:srgbClr val="0696D7"/>
      </a:hlink>
      <a:folHlink>
        <a:srgbClr val="0696D7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7_corporate_PPT_template_16x9_Arial" id="{CF06FA20-D6FC-5643-ADDE-31072E722A97}" vid="{EABEC9F6-B751-674C-A7B0-046A4ED5C93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2017_corporate_PPT_template_16x9_Arial</Template>
  <TotalTime>10731</TotalTime>
  <Words>348</Words>
  <Application>Microsoft Office PowerPoint</Application>
  <PresentationFormat>On-screen Show (16:9)</PresentationFormat>
  <Paragraphs>54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Artifakt ElementOfc</vt:lpstr>
      <vt:lpstr>Calibri</vt:lpstr>
      <vt:lpstr>Proxima Nova</vt:lpstr>
      <vt:lpstr>Proxima Nova Extrabold</vt:lpstr>
      <vt:lpstr>Proxima Nova Medium</vt:lpstr>
      <vt:lpstr>Wingdings</vt:lpstr>
      <vt:lpstr>2016 Autodesk Corporate template 16x9</vt:lpstr>
      <vt:lpstr>1_2016 Autodesk Corporate template 16x9</vt:lpstr>
      <vt:lpstr>Automation Starter Kit: Manway &amp; Hatch Details</vt:lpstr>
      <vt:lpstr>Main Components</vt:lpstr>
      <vt:lpstr>Manway – 21” Size</vt:lpstr>
      <vt:lpstr>Manway – 22” Size</vt:lpstr>
      <vt:lpstr>Manway – 25” Size</vt:lpstr>
      <vt:lpstr>Manway – Horizontal Placement</vt:lpstr>
      <vt:lpstr>Hatch – 20” Size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slide: Main title can extend over one  or two lines and is in Arial 30pt</dc:title>
  <dc:subject>KETIV PowerPoint template</dc:subject>
  <dc:creator>Chad Lethbridge</dc:creator>
  <cp:keywords/>
  <dc:description/>
  <cp:lastModifiedBy>Nathan Eliason</cp:lastModifiedBy>
  <cp:revision>157</cp:revision>
  <dcterms:created xsi:type="dcterms:W3CDTF">2018-03-22T14:12:40Z</dcterms:created>
  <dcterms:modified xsi:type="dcterms:W3CDTF">2020-06-02T16:03:31Z</dcterms:modified>
  <cp:category/>
</cp:coreProperties>
</file>