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728" r:id="rId2"/>
  </p:sldMasterIdLst>
  <p:notesMasterIdLst>
    <p:notesMasterId r:id="rId18"/>
  </p:notesMasterIdLst>
  <p:handoutMasterIdLst>
    <p:handoutMasterId r:id="rId19"/>
  </p:handoutMasterIdLst>
  <p:sldIdLst>
    <p:sldId id="351" r:id="rId3"/>
    <p:sldId id="277" r:id="rId4"/>
    <p:sldId id="327" r:id="rId5"/>
    <p:sldId id="343" r:id="rId6"/>
    <p:sldId id="344" r:id="rId7"/>
    <p:sldId id="342" r:id="rId8"/>
    <p:sldId id="345" r:id="rId9"/>
    <p:sldId id="346" r:id="rId10"/>
    <p:sldId id="347" r:id="rId11"/>
    <p:sldId id="348" r:id="rId12"/>
    <p:sldId id="336" r:id="rId13"/>
    <p:sldId id="341" r:id="rId14"/>
    <p:sldId id="349" r:id="rId15"/>
    <p:sldId id="350" r:id="rId16"/>
    <p:sldId id="276" r:id="rId17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 userDrawn="1">
          <p15:clr>
            <a:srgbClr val="A4A3A4"/>
          </p15:clr>
        </p15:guide>
        <p15:guide id="2" pos="305" userDrawn="1">
          <p15:clr>
            <a:srgbClr val="A4A3A4"/>
          </p15:clr>
        </p15:guide>
        <p15:guide id="3" pos="5455" userDrawn="1">
          <p15:clr>
            <a:srgbClr val="A4A3A4"/>
          </p15:clr>
        </p15:guide>
        <p15:guide id="4" orient="horz" pos="29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69797"/>
    <a:srgbClr val="AE1D08"/>
    <a:srgbClr val="E0401C"/>
    <a:srgbClr val="0C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39" autoAdjust="0"/>
    <p:restoredTop sz="83901" autoAdjust="0"/>
  </p:normalViewPr>
  <p:slideViewPr>
    <p:cSldViewPr snapToGrid="0" snapToObjects="1">
      <p:cViewPr varScale="1">
        <p:scale>
          <a:sx n="150" d="100"/>
          <a:sy n="150" d="100"/>
        </p:scale>
        <p:origin x="858" y="114"/>
      </p:cViewPr>
      <p:guideLst>
        <p:guide orient="horz" pos="271"/>
        <p:guide pos="305"/>
        <p:guide pos="5455"/>
        <p:guide orient="horz" pos="296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300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0E31-8309-FE44-B81C-441AC0D10FDC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0B36B-C8E3-E440-9537-8D78973E6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C9F2E91-7B5B-7B47-A6B7-41F52DF9CFF5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BDD7571-E87A-5642-8000-463B5F5039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569913"/>
            <a:ext cx="4941888" cy="2779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77331" y="4343400"/>
            <a:ext cx="5795318" cy="4454611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E9330B-B1DA-214B-A229-0CB8492B91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02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3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 userDrawn="1">
          <p15:clr>
            <a:srgbClr val="FBAE40"/>
          </p15:clr>
        </p15:guide>
        <p15:guide id="2" pos="305" userDrawn="1">
          <p15:clr>
            <a:srgbClr val="FBAE40"/>
          </p15:clr>
        </p15:guide>
        <p15:guide id="3" orient="horz" pos="2967" userDrawn="1">
          <p15:clr>
            <a:srgbClr val="FBAE40"/>
          </p15:clr>
        </p15:guide>
        <p15:guide id="4" pos="545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31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9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20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4" b="22310"/>
          <a:stretch/>
        </p:blipFill>
        <p:spPr>
          <a:xfrm>
            <a:off x="0" y="-4387"/>
            <a:ext cx="7152410" cy="514788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9942" y="2007971"/>
            <a:ext cx="4029304" cy="2904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600" b="1" i="0" baseline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9941" y="2307205"/>
            <a:ext cx="4029305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89943" y="427263"/>
            <a:ext cx="2253258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39" y="663674"/>
            <a:ext cx="5277817" cy="1335504"/>
          </a:xfrm>
          <a:prstGeom prst="rect">
            <a:avLst/>
          </a:prstGeom>
        </p:spPr>
        <p:txBody>
          <a:bodyPr vert="horz" lIns="0"/>
          <a:lstStyle>
            <a:lvl1pPr>
              <a:defRPr sz="3000" b="1" i="0">
                <a:solidFill>
                  <a:schemeClr val="bg1"/>
                </a:solidFill>
                <a:latin typeface="Proxima Nova Extrabold" charset="0"/>
                <a:ea typeface="Proxima Nova Extrabold" charset="0"/>
                <a:cs typeface="Proxima Nova Extra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20" y="2577395"/>
            <a:ext cx="1061980" cy="14485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408" y="3130102"/>
            <a:ext cx="1353317" cy="3328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6" t="40994" b="1077"/>
          <a:stretch/>
        </p:blipFill>
        <p:spPr>
          <a:xfrm>
            <a:off x="0" y="-4387"/>
            <a:ext cx="2788194" cy="5147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B3D9CD-3926-024F-BC77-9BCA979B18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5795" y="4590548"/>
            <a:ext cx="1277905" cy="27475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61D00015-2B22-7341-8153-0C3681EA27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2176" y="4033649"/>
            <a:ext cx="1763492" cy="54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6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5">
          <p15:clr>
            <a:srgbClr val="FBAE40"/>
          </p15:clr>
        </p15:guide>
        <p15:guide id="2" orient="horz" pos="271">
          <p15:clr>
            <a:srgbClr val="FBAE40"/>
          </p15:clr>
        </p15:guide>
        <p15:guide id="3" pos="5455">
          <p15:clr>
            <a:srgbClr val="FBAE40"/>
          </p15:clr>
        </p15:guide>
        <p15:guide id="4" orient="horz" pos="296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eywo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9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91425" tIns="45712" rIns="91425" bIns="45712" anchor="ctr"/>
          <a:lstStyle>
            <a:lvl1pPr algn="ctr">
              <a:defRPr sz="6000" b="1" i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Keyword slide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3" y="471104"/>
            <a:ext cx="1235142" cy="5718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62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  <p:extLst>
    <p:ext uri="{DCECCB84-F9BA-43D5-87BE-67443E8EF086}">
      <p15:sldGuideLst xmlns:p15="http://schemas.microsoft.com/office/powerpoint/2012/main">
        <p15:guide id="1" pos="309">
          <p15:clr>
            <a:srgbClr val="FBAE40"/>
          </p15:clr>
        </p15:guide>
        <p15:guide id="2" pos="5451">
          <p15:clr>
            <a:srgbClr val="FBAE40"/>
          </p15:clr>
        </p15:guide>
        <p15:guide id="3" orient="horz" pos="272">
          <p15:clr>
            <a:srgbClr val="FBAE40"/>
          </p15:clr>
        </p15:guide>
        <p15:guide id="4" orient="horz" pos="2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7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>
          <p15:clr>
            <a:srgbClr val="FBAE40"/>
          </p15:clr>
        </p15:guide>
        <p15:guide id="2" pos="305">
          <p15:clr>
            <a:srgbClr val="FBAE40"/>
          </p15:clr>
        </p15:guide>
        <p15:guide id="3" orient="horz" pos="2967">
          <p15:clr>
            <a:srgbClr val="FBAE40"/>
          </p15:clr>
        </p15:guide>
        <p15:guide id="4" pos="545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charset="2"/>
              <a:buChar char="§"/>
              <a:defRPr sz="180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Second column 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7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First column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1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3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46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7" r:id="rId2"/>
    <p:sldLayoutId id="2147483725" r:id="rId3"/>
    <p:sldLayoutId id="214748372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045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9942" y="2050306"/>
            <a:ext cx="4029304" cy="290441"/>
          </a:xfrm>
        </p:spPr>
        <p:txBody>
          <a:bodyPr/>
          <a:lstStyle/>
          <a:p>
            <a:r>
              <a:rPr lang="en-US" dirty="0"/>
              <a:t>Nathan Eliason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9941" y="2349540"/>
            <a:ext cx="4029305" cy="236411"/>
          </a:xfrm>
        </p:spPr>
        <p:txBody>
          <a:bodyPr/>
          <a:lstStyle/>
          <a:p>
            <a:r>
              <a:rPr lang="en-US" dirty="0"/>
              <a:t>Senior Technical Consultant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Version 1.0 – June 2020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89940" y="663674"/>
            <a:ext cx="5079588" cy="1335504"/>
          </a:xfrm>
        </p:spPr>
        <p:txBody>
          <a:bodyPr/>
          <a:lstStyle/>
          <a:p>
            <a:r>
              <a:rPr lang="en-US" dirty="0"/>
              <a:t>Automation Starter Kit:</a:t>
            </a:r>
            <a:br>
              <a:rPr lang="en-US" dirty="0"/>
            </a:br>
            <a:r>
              <a:rPr lang="en-US" dirty="0"/>
              <a:t>Skid Assembly Details</a:t>
            </a:r>
          </a:p>
        </p:txBody>
      </p:sp>
    </p:spTree>
    <p:extLst>
      <p:ext uri="{BB962C8B-B14F-4D97-AF65-F5344CB8AC3E}">
        <p14:creationId xmlns:p14="http://schemas.microsoft.com/office/powerpoint/2010/main" val="9168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Sheet Metal component (named Skid-3.ipt)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SKID_FW</a:t>
            </a:r>
          </a:p>
          <a:p>
            <a:pPr lvl="1"/>
            <a:r>
              <a:rPr lang="en-US" sz="1500" dirty="0"/>
              <a:t>SKID_FH</a:t>
            </a:r>
          </a:p>
          <a:p>
            <a:pPr lvl="1"/>
            <a:r>
              <a:rPr lang="en-US" sz="1500" dirty="0"/>
              <a:t>SKID_FL_THK</a:t>
            </a:r>
          </a:p>
          <a:p>
            <a:pPr lvl="1"/>
            <a:r>
              <a:rPr lang="en-US" sz="1500" dirty="0"/>
              <a:t>SAD_W</a:t>
            </a:r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 – Bottom Plate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06B8C-A62B-46F5-94E8-292DD83A87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254902" y="1204019"/>
            <a:ext cx="3404909" cy="30524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FCAFD5-B191-482A-928D-1A349AB77F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5623" y="2826380"/>
            <a:ext cx="3775242" cy="222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Beams supports for the skid assembly</a:t>
            </a:r>
          </a:p>
          <a:p>
            <a:r>
              <a:rPr lang="en-US" sz="1700" dirty="0"/>
              <a:t>I-Beams used for tank OD 36” and above</a:t>
            </a:r>
          </a:p>
          <a:p>
            <a:r>
              <a:rPr lang="en-US" sz="1700" dirty="0"/>
              <a:t>Rectangular beams used for OD 24” and 30”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TANK_L</a:t>
            </a:r>
          </a:p>
          <a:p>
            <a:pPr lvl="1"/>
            <a:r>
              <a:rPr lang="en-US" sz="1500" dirty="0"/>
              <a:t>SKID_FW</a:t>
            </a:r>
          </a:p>
          <a:p>
            <a:pPr lvl="1"/>
            <a:r>
              <a:rPr lang="en-US" sz="1500" dirty="0"/>
              <a:t>SKID_FH</a:t>
            </a:r>
          </a:p>
          <a:p>
            <a:pPr lvl="1"/>
            <a:r>
              <a:rPr lang="en-US" sz="1500" dirty="0"/>
              <a:t>SKID_FL_THK</a:t>
            </a:r>
          </a:p>
          <a:p>
            <a:pPr lvl="1"/>
            <a:r>
              <a:rPr lang="en-US" sz="1500" dirty="0"/>
              <a:t>SKID_WEB_THK</a:t>
            </a:r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Skid Beams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4524795-E39A-489B-A9AC-FDCA1D993324}"/>
              </a:ext>
            </a:extLst>
          </p:cNvPr>
          <p:cNvSpPr txBox="1">
            <a:spLocks/>
          </p:cNvSpPr>
          <p:nvPr/>
        </p:nvSpPr>
        <p:spPr>
          <a:xfrm>
            <a:off x="2760322" y="2571750"/>
            <a:ext cx="3456441" cy="132135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500" dirty="0"/>
              <a:t>SKID_WEB_THK</a:t>
            </a:r>
          </a:p>
          <a:p>
            <a:pPr lvl="1"/>
            <a:r>
              <a:rPr lang="en-US" sz="1500" dirty="0"/>
              <a:t>SKID_F_OFFSET</a:t>
            </a:r>
          </a:p>
          <a:p>
            <a:pPr lvl="1"/>
            <a:r>
              <a:rPr lang="en-US" sz="1500" dirty="0"/>
              <a:t>SKID_R_OFFSET</a:t>
            </a:r>
          </a:p>
          <a:p>
            <a:pPr lvl="1"/>
            <a:r>
              <a:rPr lang="en-US" sz="1500" dirty="0"/>
              <a:t>SKID_BEND_L</a:t>
            </a:r>
          </a:p>
          <a:p>
            <a:pPr lvl="1"/>
            <a:r>
              <a:rPr lang="en-US" sz="1500" dirty="0"/>
              <a:t>SKID_ROD_D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7972BD-CBB9-4628-8162-9C0AECC4E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382" y="932534"/>
            <a:ext cx="2404712" cy="20801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74945FF-CB7D-41EA-90A2-5CA6DC890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793" y="3008133"/>
            <a:ext cx="2542347" cy="193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6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1154" y="3425780"/>
            <a:ext cx="2196154" cy="1597261"/>
          </a:xfrm>
        </p:spPr>
        <p:txBody>
          <a:bodyPr/>
          <a:lstStyle/>
          <a:p>
            <a:pPr lvl="1"/>
            <a:r>
              <a:rPr lang="en-US" sz="1500" dirty="0"/>
              <a:t>SAD_BTM_THK</a:t>
            </a:r>
          </a:p>
          <a:p>
            <a:pPr lvl="1"/>
            <a:r>
              <a:rPr lang="en-US" sz="1500" dirty="0"/>
              <a:t>SAD_TOP_THK</a:t>
            </a:r>
          </a:p>
          <a:p>
            <a:pPr lvl="1"/>
            <a:r>
              <a:rPr lang="en-US" sz="1500" dirty="0"/>
              <a:t>SAD_W</a:t>
            </a:r>
          </a:p>
          <a:p>
            <a:pPr lvl="1"/>
            <a:r>
              <a:rPr lang="en-US" sz="1500" dirty="0"/>
              <a:t>SAD_OFF</a:t>
            </a:r>
          </a:p>
          <a:p>
            <a:pPr lvl="1"/>
            <a:r>
              <a:rPr lang="en-US" sz="1500" dirty="0"/>
              <a:t>SHELL_W_1</a:t>
            </a:r>
          </a:p>
          <a:p>
            <a:pPr lvl="1"/>
            <a:r>
              <a:rPr lang="en-US" sz="1500" dirty="0"/>
              <a:t>SHELL_Q_1</a:t>
            </a:r>
          </a:p>
          <a:p>
            <a:pPr lvl="1"/>
            <a:endParaRPr lang="en-US" sz="1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Skid Assembly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D8B034-0B31-4FB0-971F-9353497B25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33623" y="477953"/>
            <a:ext cx="3787638" cy="2252368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8847B52-915A-4AAB-BC2B-3C309CF420EC}"/>
              </a:ext>
            </a:extLst>
          </p:cNvPr>
          <p:cNvSpPr txBox="1">
            <a:spLocks/>
          </p:cNvSpPr>
          <p:nvPr/>
        </p:nvSpPr>
        <p:spPr>
          <a:xfrm>
            <a:off x="636588" y="1467573"/>
            <a:ext cx="3456441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/>
              <a:t>Main assembly for skid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PROJECT_ID</a:t>
            </a:r>
          </a:p>
          <a:p>
            <a:pPr lvl="1"/>
            <a:r>
              <a:rPr lang="en-US" sz="1500" dirty="0"/>
              <a:t>PROJECT_PATH</a:t>
            </a:r>
          </a:p>
          <a:p>
            <a:pPr lvl="1"/>
            <a:r>
              <a:rPr lang="en-US" sz="1500" dirty="0"/>
              <a:t>TEMPLATE_PATH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TANK_L</a:t>
            </a:r>
          </a:p>
          <a:p>
            <a:pPr lvl="1"/>
            <a:r>
              <a:rPr lang="en-US" sz="1500" dirty="0"/>
              <a:t>SKID_FW</a:t>
            </a:r>
          </a:p>
          <a:p>
            <a:pPr lvl="1"/>
            <a:r>
              <a:rPr lang="en-US" sz="1500" dirty="0"/>
              <a:t>SKID_FH</a:t>
            </a:r>
          </a:p>
          <a:p>
            <a:pPr lvl="1"/>
            <a:r>
              <a:rPr lang="en-US" sz="1500" dirty="0"/>
              <a:t>SKID_FL_THK</a:t>
            </a:r>
          </a:p>
          <a:p>
            <a:pPr lvl="1"/>
            <a:r>
              <a:rPr lang="en-US" sz="1500" dirty="0"/>
              <a:t>SKID_WEB_THK</a:t>
            </a:r>
          </a:p>
          <a:p>
            <a:pPr lvl="1"/>
            <a:r>
              <a:rPr lang="en-US" sz="1500" dirty="0"/>
              <a:t>SKID_FL_RAD</a:t>
            </a:r>
          </a:p>
          <a:p>
            <a:pPr lvl="1"/>
            <a:r>
              <a:rPr lang="en-US" sz="1500" dirty="0"/>
              <a:t>SKID_W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CEB7BDB-36FF-4D4C-AA24-805E78A4E2CF}"/>
              </a:ext>
            </a:extLst>
          </p:cNvPr>
          <p:cNvSpPr txBox="1">
            <a:spLocks/>
          </p:cNvSpPr>
          <p:nvPr/>
        </p:nvSpPr>
        <p:spPr>
          <a:xfrm>
            <a:off x="5277886" y="3425780"/>
            <a:ext cx="2196154" cy="159726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500" dirty="0"/>
              <a:t>SHELL_W_2</a:t>
            </a:r>
          </a:p>
          <a:p>
            <a:pPr lvl="1"/>
            <a:r>
              <a:rPr lang="en-US" sz="1500" dirty="0"/>
              <a:t>SHELL_Q_2</a:t>
            </a:r>
          </a:p>
          <a:p>
            <a:pPr lvl="1"/>
            <a:r>
              <a:rPr lang="en-US" sz="1500" dirty="0"/>
              <a:t>SKID_BEND_L</a:t>
            </a:r>
          </a:p>
          <a:p>
            <a:pPr lvl="1"/>
            <a:r>
              <a:rPr lang="en-US" sz="1500" dirty="0"/>
              <a:t>SKID_ROD_D</a:t>
            </a:r>
          </a:p>
          <a:p>
            <a:pPr lvl="1"/>
            <a:r>
              <a:rPr lang="en-US" sz="1500" dirty="0"/>
              <a:t>DISH_DEPTH</a:t>
            </a:r>
          </a:p>
        </p:txBody>
      </p:sp>
    </p:spTree>
    <p:extLst>
      <p:ext uri="{BB962C8B-B14F-4D97-AF65-F5344CB8AC3E}">
        <p14:creationId xmlns:p14="http://schemas.microsoft.com/office/powerpoint/2010/main" val="39790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Create Skid</a:t>
            </a:r>
          </a:p>
          <a:p>
            <a:pPr lvl="2"/>
            <a:r>
              <a:rPr lang="en-US" sz="1500" dirty="0"/>
              <a:t>Checks if OD is 30” or less</a:t>
            </a:r>
          </a:p>
          <a:p>
            <a:pPr lvl="3"/>
            <a:r>
              <a:rPr lang="en-US" sz="1500" dirty="0"/>
              <a:t>Replaces I-beam, if that is true</a:t>
            </a:r>
          </a:p>
          <a:p>
            <a:pPr lvl="2"/>
            <a:r>
              <a:rPr lang="en-US" sz="1500" dirty="0"/>
              <a:t>Creates a copy of the saddle assembly</a:t>
            </a:r>
          </a:p>
          <a:p>
            <a:pPr lvl="2"/>
            <a:r>
              <a:rPr lang="en-US" sz="1500" dirty="0"/>
              <a:t>Renames component occurrences in </a:t>
            </a:r>
            <a:r>
              <a:rPr lang="en-US" sz="1500" dirty="0" err="1"/>
              <a:t>assy</a:t>
            </a:r>
            <a:endParaRPr lang="en-US" sz="1500" dirty="0"/>
          </a:p>
          <a:p>
            <a:pPr lvl="2"/>
            <a:r>
              <a:rPr lang="en-US" sz="1500" dirty="0"/>
              <a:t>Adds saddle assemblies between the beams, and places each one individually</a:t>
            </a:r>
          </a:p>
          <a:p>
            <a:pPr lvl="3"/>
            <a:r>
              <a:rPr lang="en-US" sz="1500" dirty="0"/>
              <a:t>Uses constraints to put these together</a:t>
            </a:r>
          </a:p>
          <a:p>
            <a:pPr lvl="1"/>
            <a:r>
              <a:rPr lang="en-US" sz="1500" dirty="0"/>
              <a:t>Has a “</a:t>
            </a:r>
            <a:r>
              <a:rPr lang="en-US" sz="1500" dirty="0" err="1"/>
              <a:t>CopyComponents</a:t>
            </a:r>
            <a:r>
              <a:rPr lang="en-US" sz="1500" dirty="0"/>
              <a:t>” subroutine</a:t>
            </a:r>
          </a:p>
          <a:p>
            <a:pPr lvl="2"/>
            <a:r>
              <a:rPr lang="en-US" sz="1500" dirty="0"/>
              <a:t>Is a basic “copy design” rule that copies all parts in an assembly to a new location, and then sets the assembly to reference the new files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Skid Assembly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AED916-F8EF-4025-BA42-5860F8178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656" y="1017430"/>
            <a:ext cx="3696992" cy="20594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F4AED8-5B21-4711-ACD0-ECF1FBB821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41142" y="2860422"/>
            <a:ext cx="3348506" cy="199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Update Saddle Parameters</a:t>
            </a:r>
          </a:p>
          <a:p>
            <a:pPr lvl="2"/>
            <a:r>
              <a:rPr lang="en-US" sz="1500" dirty="0"/>
              <a:t>Pushes driving parameters from skid assembly into the skids and saddle assembly, as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Skid Assembly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AED916-F8EF-4025-BA42-5860F8178E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78886" y="953208"/>
            <a:ext cx="2798200" cy="20594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F4AED8-5B21-4711-ACD0-ECF1FBB821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41142" y="2860422"/>
            <a:ext cx="3348506" cy="199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6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18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727203" cy="3394940"/>
          </a:xfrm>
        </p:spPr>
        <p:txBody>
          <a:bodyPr/>
          <a:lstStyle/>
          <a:p>
            <a:r>
              <a:rPr lang="en-US" sz="1700" dirty="0">
                <a:solidFill>
                  <a:srgbClr val="000000"/>
                </a:solidFill>
              </a:rPr>
              <a:t>Saddle Assembly</a:t>
            </a:r>
          </a:p>
          <a:p>
            <a:pPr marL="687388" lvl="1" indent="-342900"/>
            <a:r>
              <a:rPr lang="en-US" sz="1500" dirty="0">
                <a:solidFill>
                  <a:srgbClr val="000000"/>
                </a:solidFill>
              </a:rPr>
              <a:t>Saddle plate</a:t>
            </a:r>
          </a:p>
          <a:p>
            <a:pPr marL="687388" lvl="1" indent="-342900"/>
            <a:r>
              <a:rPr lang="en-US" sz="1500" dirty="0">
                <a:solidFill>
                  <a:srgbClr val="000000"/>
                </a:solidFill>
              </a:rPr>
              <a:t>Support plate</a:t>
            </a:r>
          </a:p>
          <a:p>
            <a:pPr marL="687388" lvl="1" indent="-342900"/>
            <a:r>
              <a:rPr lang="en-US" sz="1500" dirty="0">
                <a:solidFill>
                  <a:srgbClr val="000000"/>
                </a:solidFill>
              </a:rPr>
              <a:t>Bottom Plate</a:t>
            </a:r>
          </a:p>
          <a:p>
            <a:r>
              <a:rPr lang="en-US" sz="1700" dirty="0">
                <a:solidFill>
                  <a:srgbClr val="000000"/>
                </a:solidFill>
              </a:rPr>
              <a:t>Skid Beams</a:t>
            </a:r>
          </a:p>
          <a:p>
            <a:r>
              <a:rPr lang="en-US" sz="1700" dirty="0">
                <a:solidFill>
                  <a:srgbClr val="000000"/>
                </a:solidFill>
              </a:rPr>
              <a:t>Skid Assembly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Components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43CFA9-76B5-40BE-9F67-737E185655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8871" y="1409008"/>
            <a:ext cx="4799397" cy="28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Weldment assembly with three components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SKID_FW</a:t>
            </a:r>
          </a:p>
          <a:p>
            <a:pPr lvl="1"/>
            <a:r>
              <a:rPr lang="en-US" sz="1500" dirty="0"/>
              <a:t>SKID_FH</a:t>
            </a:r>
          </a:p>
          <a:p>
            <a:pPr lvl="1"/>
            <a:r>
              <a:rPr lang="en-US" sz="1500" dirty="0"/>
              <a:t>SKID_FL_THK</a:t>
            </a:r>
          </a:p>
          <a:p>
            <a:pPr lvl="1"/>
            <a:r>
              <a:rPr lang="en-US" sz="1500" dirty="0"/>
              <a:t>SKID_WEB_THK</a:t>
            </a:r>
          </a:p>
          <a:p>
            <a:pPr lvl="1"/>
            <a:r>
              <a:rPr lang="en-US" sz="1500" dirty="0"/>
              <a:t>SKID_FLG_RAD</a:t>
            </a:r>
          </a:p>
          <a:p>
            <a:pPr lvl="1"/>
            <a:r>
              <a:rPr lang="en-US" sz="1500" dirty="0"/>
              <a:t>SKID_W</a:t>
            </a:r>
          </a:p>
          <a:p>
            <a:pPr lvl="1"/>
            <a:r>
              <a:rPr lang="en-US" sz="1500" dirty="0"/>
              <a:t>SAD_TOP_THK</a:t>
            </a:r>
          </a:p>
          <a:p>
            <a:pPr lvl="1"/>
            <a:r>
              <a:rPr lang="en-US" sz="1500" dirty="0"/>
              <a:t>SAD_W</a:t>
            </a:r>
          </a:p>
          <a:p>
            <a:pPr lvl="1"/>
            <a:r>
              <a:rPr lang="en-US" sz="1500" dirty="0"/>
              <a:t>SAD_OFF</a:t>
            </a:r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CDFE2D-228A-46A0-A6A6-08A063CA7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945" y="742951"/>
            <a:ext cx="3221701" cy="25717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7CA807-2C31-4B11-B3A4-A367721CCC8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1666" y="1640265"/>
            <a:ext cx="3980668" cy="34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0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1315173"/>
            <a:ext cx="3611294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Update Parameters</a:t>
            </a:r>
          </a:p>
          <a:p>
            <a:pPr lvl="2"/>
            <a:r>
              <a:rPr lang="en-US" sz="1500" dirty="0"/>
              <a:t>Just pushes important parameters down to the individual components so all parts are sized properly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443B0-3852-488B-9B1B-A64B3322F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180" y="931108"/>
            <a:ext cx="4205376" cy="389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9" y="1315173"/>
            <a:ext cx="3611294" cy="3394940"/>
          </a:xfrm>
        </p:spPr>
        <p:txBody>
          <a:bodyPr/>
          <a:lstStyle/>
          <a:p>
            <a:r>
              <a:rPr lang="en-US" sz="1700" dirty="0"/>
              <a:t>Important Modeling Note:</a:t>
            </a:r>
          </a:p>
          <a:p>
            <a:pPr lvl="1"/>
            <a:r>
              <a:rPr lang="en-US" sz="1500" dirty="0"/>
              <a:t>All three parts in the skid assembly were created in context of how they would appear inside the assembly</a:t>
            </a:r>
          </a:p>
          <a:p>
            <a:pPr lvl="1"/>
            <a:r>
              <a:rPr lang="en-US" sz="1500" dirty="0"/>
              <a:t>This means that if we assemble each component at the origin of the assembly, all parts are properly sized and in the right place</a:t>
            </a:r>
          </a:p>
          <a:p>
            <a:pPr lvl="1"/>
            <a:r>
              <a:rPr lang="en-US" sz="1500" dirty="0"/>
              <a:t>This makes it easy to drive changes in the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A36687-5FBC-469B-8E47-78ABE1A6B8D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0769" y="811369"/>
            <a:ext cx="4409042" cy="379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8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Sheet Metal component (named Skid-1.ipt)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SKID_FW</a:t>
            </a:r>
          </a:p>
          <a:p>
            <a:pPr lvl="1"/>
            <a:r>
              <a:rPr lang="en-US" sz="1500" dirty="0"/>
              <a:t>SKID_FH</a:t>
            </a:r>
          </a:p>
          <a:p>
            <a:pPr lvl="1"/>
            <a:r>
              <a:rPr lang="en-US" sz="1500" dirty="0"/>
              <a:t>SAD_TOP_THK</a:t>
            </a:r>
          </a:p>
          <a:p>
            <a:pPr lvl="1"/>
            <a:r>
              <a:rPr lang="en-US" sz="1500" dirty="0"/>
              <a:t>SAD_W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 – Saddle Plate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06B8C-A62B-46F5-94E8-292DD83A87E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2955" y="1081669"/>
            <a:ext cx="4009837" cy="30524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082EE8-E63E-4EFC-97EF-43DCBE0562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1529" y="2856697"/>
            <a:ext cx="3360941" cy="199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9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Set Sheet Metal Style</a:t>
            </a:r>
          </a:p>
          <a:p>
            <a:pPr lvl="2"/>
            <a:r>
              <a:rPr lang="en-US" sz="1500" dirty="0"/>
              <a:t>Sets the part to the correct sheet metal style, based on desired thickness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 – Saddle Plate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082EE8-E63E-4EFC-97EF-43DCBE0562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623" y="2627718"/>
            <a:ext cx="3360941" cy="19986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BED144-68BC-4D23-9825-02E0FE633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457" y="915215"/>
            <a:ext cx="3899587" cy="29408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A92FF7-6A5B-44BA-9B58-F5788D961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919" y="4016689"/>
            <a:ext cx="3668281" cy="98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0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Sheet Metal component (named Skid-2.ipt)</a:t>
            </a:r>
          </a:p>
          <a:p>
            <a:r>
              <a:rPr lang="en-US" sz="1700" dirty="0"/>
              <a:t>Has two variations:</a:t>
            </a:r>
          </a:p>
          <a:p>
            <a:pPr lvl="1"/>
            <a:r>
              <a:rPr lang="en-US" sz="1500" dirty="0"/>
              <a:t>One is for when the skid uses I-beams</a:t>
            </a:r>
          </a:p>
          <a:p>
            <a:pPr lvl="1"/>
            <a:r>
              <a:rPr lang="en-US" sz="1500" dirty="0"/>
              <a:t>The other is for when the skid uses rectangular beams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TANK_OD</a:t>
            </a:r>
          </a:p>
          <a:p>
            <a:pPr lvl="1"/>
            <a:r>
              <a:rPr lang="en-US" sz="1500" dirty="0"/>
              <a:t>SKID_FW</a:t>
            </a:r>
          </a:p>
          <a:p>
            <a:pPr lvl="1"/>
            <a:r>
              <a:rPr lang="en-US" sz="1500" dirty="0"/>
              <a:t>SKID_FH</a:t>
            </a:r>
          </a:p>
          <a:p>
            <a:pPr lvl="1"/>
            <a:r>
              <a:rPr lang="en-US" sz="1500" dirty="0"/>
              <a:t>SKID_FL_THK</a:t>
            </a:r>
          </a:p>
          <a:p>
            <a:pPr lvl="1"/>
            <a:r>
              <a:rPr lang="en-US" sz="1500" dirty="0"/>
              <a:t>SKID_WEB_THK</a:t>
            </a:r>
          </a:p>
          <a:p>
            <a:pPr lvl="1"/>
            <a:r>
              <a:rPr lang="en-US" sz="1500" dirty="0"/>
              <a:t>SKID_FL_RAD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 – Support Plate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06B8C-A62B-46F5-94E8-292DD83A87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41368" y="1081669"/>
            <a:ext cx="3553011" cy="305244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2C1B809-1113-4C30-9034-6AE64BFC4E19}"/>
              </a:ext>
            </a:extLst>
          </p:cNvPr>
          <p:cNvSpPr txBox="1">
            <a:spLocks/>
          </p:cNvSpPr>
          <p:nvPr/>
        </p:nvSpPr>
        <p:spPr>
          <a:xfrm>
            <a:off x="2631989" y="3762076"/>
            <a:ext cx="3456441" cy="79950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500" dirty="0"/>
              <a:t>SAD_OFF</a:t>
            </a:r>
          </a:p>
          <a:p>
            <a:pPr lvl="1"/>
            <a:r>
              <a:rPr lang="en-US" sz="1500" dirty="0"/>
              <a:t>SAD_TOP_THK</a:t>
            </a:r>
          </a:p>
          <a:p>
            <a:pPr lvl="1"/>
            <a:r>
              <a:rPr lang="en-US" sz="1500" dirty="0"/>
              <a:t>SAD_W</a:t>
            </a:r>
          </a:p>
        </p:txBody>
      </p:sp>
    </p:spTree>
    <p:extLst>
      <p:ext uri="{BB962C8B-B14F-4D97-AF65-F5344CB8AC3E}">
        <p14:creationId xmlns:p14="http://schemas.microsoft.com/office/powerpoint/2010/main" val="12395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Set Sheet Metal Style</a:t>
            </a:r>
          </a:p>
          <a:p>
            <a:pPr lvl="2"/>
            <a:r>
              <a:rPr lang="en-US" sz="1500" dirty="0"/>
              <a:t>Sets the part to the correct sheet metal style, based on desired thickness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Saddle Assembly – Saddle Plate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BED144-68BC-4D23-9825-02E0FE633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6457" y="915215"/>
            <a:ext cx="3899587" cy="29408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FA92FF7-6A5B-44BA-9B58-F5788D961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919" y="4016689"/>
            <a:ext cx="3668281" cy="9819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02CAF7-EFF3-4744-964E-A783B6638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583" y="2462271"/>
            <a:ext cx="3091180" cy="2426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2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2.xml><?xml version="1.0" encoding="utf-8"?>
<a:theme xmlns:a="http://schemas.openxmlformats.org/drawingml/2006/main" name="1_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2017_corporate_PPT_template_16x9_Arial</Template>
  <TotalTime>10581</TotalTime>
  <Words>657</Words>
  <Application>Microsoft Office PowerPoint</Application>
  <PresentationFormat>On-screen Show (16:9)</PresentationFormat>
  <Paragraphs>134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Artifakt ElementOfc</vt:lpstr>
      <vt:lpstr>Calibri</vt:lpstr>
      <vt:lpstr>Proxima Nova</vt:lpstr>
      <vt:lpstr>Proxima Nova Extrabold</vt:lpstr>
      <vt:lpstr>Proxima Nova Medium</vt:lpstr>
      <vt:lpstr>Wingdings</vt:lpstr>
      <vt:lpstr>2016 Autodesk Corporate template 16x9</vt:lpstr>
      <vt:lpstr>1_2016 Autodesk Corporate template 16x9</vt:lpstr>
      <vt:lpstr>Automation Starter Kit: Skid Assembly Details</vt:lpstr>
      <vt:lpstr>Main Components</vt:lpstr>
      <vt:lpstr>Saddle Assembly</vt:lpstr>
      <vt:lpstr>Saddle Assembly</vt:lpstr>
      <vt:lpstr>Saddle Assembly</vt:lpstr>
      <vt:lpstr>Saddle Assembly – Saddle Plate</vt:lpstr>
      <vt:lpstr>Saddle Assembly – Saddle Plate</vt:lpstr>
      <vt:lpstr>Saddle Assembly – Support Plate</vt:lpstr>
      <vt:lpstr>Saddle Assembly – Saddle Plate</vt:lpstr>
      <vt:lpstr>Saddle Assembly – Bottom Plate</vt:lpstr>
      <vt:lpstr>Skid Beams</vt:lpstr>
      <vt:lpstr>Skid Assembly</vt:lpstr>
      <vt:lpstr>Skid Assembly</vt:lpstr>
      <vt:lpstr>Skid Assembly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slide: Main title can extend over one  or two lines and is in Arial 30pt</dc:title>
  <dc:subject>KETIV PowerPoint template</dc:subject>
  <dc:creator>Chad Lethbridge</dc:creator>
  <cp:keywords/>
  <dc:description/>
  <cp:lastModifiedBy>Nathan Eliason</cp:lastModifiedBy>
  <cp:revision>144</cp:revision>
  <dcterms:created xsi:type="dcterms:W3CDTF">2018-03-22T14:12:40Z</dcterms:created>
  <dcterms:modified xsi:type="dcterms:W3CDTF">2020-06-02T16:02:33Z</dcterms:modified>
  <cp:category/>
</cp:coreProperties>
</file>